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0" d="100"/>
          <a:sy n="130" d="100"/>
        </p:scale>
        <p:origin x="96" y="7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1E1359-2218-4119-92AF-D34A348541C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7F0850-F3CF-4C92-A0DF-266E3C00C7D2}">
      <dgm:prSet/>
      <dgm:spPr/>
      <dgm:t>
        <a:bodyPr/>
        <a:lstStyle/>
        <a:p>
          <a:pPr>
            <a:lnSpc>
              <a:spcPct val="100000"/>
            </a:lnSpc>
          </a:pPr>
          <a:r>
            <a:rPr lang="en-US"/>
            <a:t>Executive Summary</a:t>
          </a:r>
        </a:p>
      </dgm:t>
    </dgm:pt>
    <dgm:pt modelId="{FB45F5B1-28CF-4689-A81E-FFCBA604ADEF}" type="parTrans" cxnId="{D6E03C8B-CE71-4200-86EF-8FB4DDD8BA1D}">
      <dgm:prSet/>
      <dgm:spPr/>
      <dgm:t>
        <a:bodyPr/>
        <a:lstStyle/>
        <a:p>
          <a:endParaRPr lang="en-US"/>
        </a:p>
      </dgm:t>
    </dgm:pt>
    <dgm:pt modelId="{3E291B9B-7461-4BEB-83A4-7142060B9E99}" type="sibTrans" cxnId="{D6E03C8B-CE71-4200-86EF-8FB4DDD8BA1D}">
      <dgm:prSet/>
      <dgm:spPr/>
      <dgm:t>
        <a:bodyPr/>
        <a:lstStyle/>
        <a:p>
          <a:endParaRPr lang="en-US"/>
        </a:p>
      </dgm:t>
    </dgm:pt>
    <dgm:pt modelId="{D01D95FB-5C01-4C02-AD7F-159B7E4F0FC9}">
      <dgm:prSet/>
      <dgm:spPr/>
      <dgm:t>
        <a:bodyPr/>
        <a:lstStyle/>
        <a:p>
          <a:pPr>
            <a:lnSpc>
              <a:spcPct val="100000"/>
            </a:lnSpc>
          </a:pPr>
          <a:r>
            <a:rPr lang="en-US"/>
            <a:t>Introduction</a:t>
          </a:r>
        </a:p>
      </dgm:t>
    </dgm:pt>
    <dgm:pt modelId="{708ED026-9DF5-4E4A-9628-4E7D64ADADA3}" type="parTrans" cxnId="{561ECD02-EFDF-4DA9-8D45-D38E3318EC48}">
      <dgm:prSet/>
      <dgm:spPr/>
      <dgm:t>
        <a:bodyPr/>
        <a:lstStyle/>
        <a:p>
          <a:endParaRPr lang="en-US"/>
        </a:p>
      </dgm:t>
    </dgm:pt>
    <dgm:pt modelId="{7F0B9A3C-D8FA-4E28-8F41-B177D822734F}" type="sibTrans" cxnId="{561ECD02-EFDF-4DA9-8D45-D38E3318EC48}">
      <dgm:prSet/>
      <dgm:spPr/>
      <dgm:t>
        <a:bodyPr/>
        <a:lstStyle/>
        <a:p>
          <a:endParaRPr lang="en-US"/>
        </a:p>
      </dgm:t>
    </dgm:pt>
    <dgm:pt modelId="{D4B40163-242D-49DF-A219-D26F78A96F5B}">
      <dgm:prSet/>
      <dgm:spPr/>
      <dgm:t>
        <a:bodyPr/>
        <a:lstStyle/>
        <a:p>
          <a:pPr>
            <a:lnSpc>
              <a:spcPct val="100000"/>
            </a:lnSpc>
          </a:pPr>
          <a:r>
            <a:rPr lang="en-US"/>
            <a:t>Methodology</a:t>
          </a:r>
        </a:p>
      </dgm:t>
    </dgm:pt>
    <dgm:pt modelId="{27C9E021-8154-40FD-BB4B-507AEDCABA32}" type="parTrans" cxnId="{8EA513ED-6BB9-4AD2-8C9E-044A5D426A67}">
      <dgm:prSet/>
      <dgm:spPr/>
      <dgm:t>
        <a:bodyPr/>
        <a:lstStyle/>
        <a:p>
          <a:endParaRPr lang="en-US"/>
        </a:p>
      </dgm:t>
    </dgm:pt>
    <dgm:pt modelId="{69C80F92-2686-44FC-8E1B-BA529222D696}" type="sibTrans" cxnId="{8EA513ED-6BB9-4AD2-8C9E-044A5D426A67}">
      <dgm:prSet/>
      <dgm:spPr/>
      <dgm:t>
        <a:bodyPr/>
        <a:lstStyle/>
        <a:p>
          <a:endParaRPr lang="en-US"/>
        </a:p>
      </dgm:t>
    </dgm:pt>
    <dgm:pt modelId="{40C7BDFE-758C-433A-AA4D-C2FFFFFC0B5C}">
      <dgm:prSet/>
      <dgm:spPr/>
      <dgm:t>
        <a:bodyPr/>
        <a:lstStyle/>
        <a:p>
          <a:pPr>
            <a:lnSpc>
              <a:spcPct val="100000"/>
            </a:lnSpc>
          </a:pPr>
          <a:r>
            <a:rPr lang="en-US"/>
            <a:t>Results</a:t>
          </a:r>
        </a:p>
      </dgm:t>
    </dgm:pt>
    <dgm:pt modelId="{3204F008-8A1C-43F6-A5A4-F9B46021F00C}" type="parTrans" cxnId="{DA2DE0ED-5A90-4A40-90CB-5194F5021DA3}">
      <dgm:prSet/>
      <dgm:spPr/>
      <dgm:t>
        <a:bodyPr/>
        <a:lstStyle/>
        <a:p>
          <a:endParaRPr lang="en-US"/>
        </a:p>
      </dgm:t>
    </dgm:pt>
    <dgm:pt modelId="{458B960B-B33D-493B-BDDE-32227650C08D}" type="sibTrans" cxnId="{DA2DE0ED-5A90-4A40-90CB-5194F5021DA3}">
      <dgm:prSet/>
      <dgm:spPr/>
      <dgm:t>
        <a:bodyPr/>
        <a:lstStyle/>
        <a:p>
          <a:endParaRPr lang="en-US"/>
        </a:p>
      </dgm:t>
    </dgm:pt>
    <dgm:pt modelId="{1E11F3F6-24D3-43A8-A5FC-5F25CB98D275}">
      <dgm:prSet/>
      <dgm:spPr/>
      <dgm:t>
        <a:bodyPr/>
        <a:lstStyle/>
        <a:p>
          <a:pPr>
            <a:lnSpc>
              <a:spcPct val="100000"/>
            </a:lnSpc>
          </a:pPr>
          <a:r>
            <a:rPr lang="en-US"/>
            <a:t>Conclusion</a:t>
          </a:r>
        </a:p>
      </dgm:t>
    </dgm:pt>
    <dgm:pt modelId="{4C097B56-1BAB-43B7-B27D-F5E4B1B084E8}" type="parTrans" cxnId="{48977E87-BECF-460C-B486-59ADDEFDCEB9}">
      <dgm:prSet/>
      <dgm:spPr/>
      <dgm:t>
        <a:bodyPr/>
        <a:lstStyle/>
        <a:p>
          <a:endParaRPr lang="en-US"/>
        </a:p>
      </dgm:t>
    </dgm:pt>
    <dgm:pt modelId="{E5791270-5398-4EEE-ABFE-734C7CBDDEF6}" type="sibTrans" cxnId="{48977E87-BECF-460C-B486-59ADDEFDCEB9}">
      <dgm:prSet/>
      <dgm:spPr/>
      <dgm:t>
        <a:bodyPr/>
        <a:lstStyle/>
        <a:p>
          <a:endParaRPr lang="en-US"/>
        </a:p>
      </dgm:t>
    </dgm:pt>
    <dgm:pt modelId="{258F3655-9E39-4279-80D5-511144EE91AB}">
      <dgm:prSet/>
      <dgm:spPr/>
      <dgm:t>
        <a:bodyPr/>
        <a:lstStyle/>
        <a:p>
          <a:pPr>
            <a:lnSpc>
              <a:spcPct val="100000"/>
            </a:lnSpc>
          </a:pPr>
          <a:r>
            <a:rPr lang="en-US"/>
            <a:t>Appendix</a:t>
          </a:r>
        </a:p>
      </dgm:t>
    </dgm:pt>
    <dgm:pt modelId="{2328CA75-9B0C-4976-8E1A-CC3E8F1E2006}" type="parTrans" cxnId="{732DD3CD-FCD3-407D-A8FD-172EF40AB78A}">
      <dgm:prSet/>
      <dgm:spPr/>
      <dgm:t>
        <a:bodyPr/>
        <a:lstStyle/>
        <a:p>
          <a:endParaRPr lang="en-US"/>
        </a:p>
      </dgm:t>
    </dgm:pt>
    <dgm:pt modelId="{80242266-FCE7-4553-BB5D-5F466E1407BB}" type="sibTrans" cxnId="{732DD3CD-FCD3-407D-A8FD-172EF40AB78A}">
      <dgm:prSet/>
      <dgm:spPr/>
      <dgm:t>
        <a:bodyPr/>
        <a:lstStyle/>
        <a:p>
          <a:endParaRPr lang="en-US"/>
        </a:p>
      </dgm:t>
    </dgm:pt>
    <dgm:pt modelId="{9C7C165E-D56F-47DF-9076-399C747626A0}" type="pres">
      <dgm:prSet presAssocID="{7F1E1359-2218-4119-92AF-D34A348541C5}" presName="root" presStyleCnt="0">
        <dgm:presLayoutVars>
          <dgm:dir/>
          <dgm:resizeHandles val="exact"/>
        </dgm:presLayoutVars>
      </dgm:prSet>
      <dgm:spPr/>
    </dgm:pt>
    <dgm:pt modelId="{E9AC4924-5A8C-416F-A413-F45243F74022}" type="pres">
      <dgm:prSet presAssocID="{E17F0850-F3CF-4C92-A0DF-266E3C00C7D2}" presName="compNode" presStyleCnt="0"/>
      <dgm:spPr/>
    </dgm:pt>
    <dgm:pt modelId="{485B53AD-1C58-4E7C-8C42-07D817676FC7}" type="pres">
      <dgm:prSet presAssocID="{E17F0850-F3CF-4C92-A0DF-266E3C00C7D2}" presName="bgRect" presStyleLbl="bgShp" presStyleIdx="0" presStyleCnt="6"/>
      <dgm:spPr/>
    </dgm:pt>
    <dgm:pt modelId="{5A2EC02F-21CE-4F6E-BC5A-6591F58693AC}" type="pres">
      <dgm:prSet presAssocID="{E17F0850-F3CF-4C92-A0DF-266E3C00C7D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C033B1C7-F3EF-4349-BA2E-D99097DBB46C}" type="pres">
      <dgm:prSet presAssocID="{E17F0850-F3CF-4C92-A0DF-266E3C00C7D2}" presName="spaceRect" presStyleCnt="0"/>
      <dgm:spPr/>
    </dgm:pt>
    <dgm:pt modelId="{B3549695-5489-46E5-AC67-E3BAC79A5114}" type="pres">
      <dgm:prSet presAssocID="{E17F0850-F3CF-4C92-A0DF-266E3C00C7D2}" presName="parTx" presStyleLbl="revTx" presStyleIdx="0" presStyleCnt="6">
        <dgm:presLayoutVars>
          <dgm:chMax val="0"/>
          <dgm:chPref val="0"/>
        </dgm:presLayoutVars>
      </dgm:prSet>
      <dgm:spPr/>
    </dgm:pt>
    <dgm:pt modelId="{C03A9F09-BA00-4749-BBFD-09DAFDC87CFB}" type="pres">
      <dgm:prSet presAssocID="{3E291B9B-7461-4BEB-83A4-7142060B9E99}" presName="sibTrans" presStyleCnt="0"/>
      <dgm:spPr/>
    </dgm:pt>
    <dgm:pt modelId="{1B7EB1A7-4D65-4869-AC2B-4DF081ABD2C0}" type="pres">
      <dgm:prSet presAssocID="{D01D95FB-5C01-4C02-AD7F-159B7E4F0FC9}" presName="compNode" presStyleCnt="0"/>
      <dgm:spPr/>
    </dgm:pt>
    <dgm:pt modelId="{18BC429F-5D93-41D5-8911-BB4E57288B32}" type="pres">
      <dgm:prSet presAssocID="{D01D95FB-5C01-4C02-AD7F-159B7E4F0FC9}" presName="bgRect" presStyleLbl="bgShp" presStyleIdx="1" presStyleCnt="6"/>
      <dgm:spPr/>
    </dgm:pt>
    <dgm:pt modelId="{B8054C64-E8FD-4525-BD6F-2D5583167B28}" type="pres">
      <dgm:prSet presAssocID="{D01D95FB-5C01-4C02-AD7F-159B7E4F0FC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C5147006-A410-4757-984B-9C4AC8BF38F5}" type="pres">
      <dgm:prSet presAssocID="{D01D95FB-5C01-4C02-AD7F-159B7E4F0FC9}" presName="spaceRect" presStyleCnt="0"/>
      <dgm:spPr/>
    </dgm:pt>
    <dgm:pt modelId="{D4359D11-A6DD-45E7-A8D4-908FCC57D5E1}" type="pres">
      <dgm:prSet presAssocID="{D01D95FB-5C01-4C02-AD7F-159B7E4F0FC9}" presName="parTx" presStyleLbl="revTx" presStyleIdx="1" presStyleCnt="6">
        <dgm:presLayoutVars>
          <dgm:chMax val="0"/>
          <dgm:chPref val="0"/>
        </dgm:presLayoutVars>
      </dgm:prSet>
      <dgm:spPr/>
    </dgm:pt>
    <dgm:pt modelId="{3A489EB6-E21B-4971-98F4-9B7A657DDEA9}" type="pres">
      <dgm:prSet presAssocID="{7F0B9A3C-D8FA-4E28-8F41-B177D822734F}" presName="sibTrans" presStyleCnt="0"/>
      <dgm:spPr/>
    </dgm:pt>
    <dgm:pt modelId="{1585DDF9-D061-42E2-8B15-A47B4F861B17}" type="pres">
      <dgm:prSet presAssocID="{D4B40163-242D-49DF-A219-D26F78A96F5B}" presName="compNode" presStyleCnt="0"/>
      <dgm:spPr/>
    </dgm:pt>
    <dgm:pt modelId="{5CBEA7C3-8760-47BC-9E73-3FBA4B3EA6D6}" type="pres">
      <dgm:prSet presAssocID="{D4B40163-242D-49DF-A219-D26F78A96F5B}" presName="bgRect" presStyleLbl="bgShp" presStyleIdx="2" presStyleCnt="6"/>
      <dgm:spPr/>
    </dgm:pt>
    <dgm:pt modelId="{85D703DA-E5C3-441F-BCC0-1E1698A75AA8}" type="pres">
      <dgm:prSet presAssocID="{D4B40163-242D-49DF-A219-D26F78A96F5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27DE6797-E652-4F29-8897-BA81AD4CAE73}" type="pres">
      <dgm:prSet presAssocID="{D4B40163-242D-49DF-A219-D26F78A96F5B}" presName="spaceRect" presStyleCnt="0"/>
      <dgm:spPr/>
    </dgm:pt>
    <dgm:pt modelId="{0A15EBC1-6AA5-4002-BBDF-856373D42004}" type="pres">
      <dgm:prSet presAssocID="{D4B40163-242D-49DF-A219-D26F78A96F5B}" presName="parTx" presStyleLbl="revTx" presStyleIdx="2" presStyleCnt="6">
        <dgm:presLayoutVars>
          <dgm:chMax val="0"/>
          <dgm:chPref val="0"/>
        </dgm:presLayoutVars>
      </dgm:prSet>
      <dgm:spPr/>
    </dgm:pt>
    <dgm:pt modelId="{2D9D9D42-D2C4-479B-8BB0-E9F4653D925B}" type="pres">
      <dgm:prSet presAssocID="{69C80F92-2686-44FC-8E1B-BA529222D696}" presName="sibTrans" presStyleCnt="0"/>
      <dgm:spPr/>
    </dgm:pt>
    <dgm:pt modelId="{33E9907B-F7B2-4C60-A3E7-649061C780D3}" type="pres">
      <dgm:prSet presAssocID="{40C7BDFE-758C-433A-AA4D-C2FFFFFC0B5C}" presName="compNode" presStyleCnt="0"/>
      <dgm:spPr/>
    </dgm:pt>
    <dgm:pt modelId="{CA30FF0A-DD37-4A39-ADE9-A7A6FBA25666}" type="pres">
      <dgm:prSet presAssocID="{40C7BDFE-758C-433A-AA4D-C2FFFFFC0B5C}" presName="bgRect" presStyleLbl="bgShp" presStyleIdx="3" presStyleCnt="6"/>
      <dgm:spPr/>
    </dgm:pt>
    <dgm:pt modelId="{97B75418-3E25-4FF1-8D7C-0FBEEA58606A}" type="pres">
      <dgm:prSet presAssocID="{40C7BDFE-758C-433A-AA4D-C2FFFFFC0B5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15A877A3-77F6-4443-A96F-A31B0B20F770}" type="pres">
      <dgm:prSet presAssocID="{40C7BDFE-758C-433A-AA4D-C2FFFFFC0B5C}" presName="spaceRect" presStyleCnt="0"/>
      <dgm:spPr/>
    </dgm:pt>
    <dgm:pt modelId="{4D76B930-0735-4AEE-8BF0-7FADE8FCA5BD}" type="pres">
      <dgm:prSet presAssocID="{40C7BDFE-758C-433A-AA4D-C2FFFFFC0B5C}" presName="parTx" presStyleLbl="revTx" presStyleIdx="3" presStyleCnt="6">
        <dgm:presLayoutVars>
          <dgm:chMax val="0"/>
          <dgm:chPref val="0"/>
        </dgm:presLayoutVars>
      </dgm:prSet>
      <dgm:spPr/>
    </dgm:pt>
    <dgm:pt modelId="{E1B579E2-7BE4-4E69-8BA4-F12B546778F2}" type="pres">
      <dgm:prSet presAssocID="{458B960B-B33D-493B-BDDE-32227650C08D}" presName="sibTrans" presStyleCnt="0"/>
      <dgm:spPr/>
    </dgm:pt>
    <dgm:pt modelId="{E68F72CE-F93A-4B5C-8E97-87DCCCCC90A7}" type="pres">
      <dgm:prSet presAssocID="{1E11F3F6-24D3-43A8-A5FC-5F25CB98D275}" presName="compNode" presStyleCnt="0"/>
      <dgm:spPr/>
    </dgm:pt>
    <dgm:pt modelId="{84E102E8-B9A2-47A9-9008-D08E74FBF231}" type="pres">
      <dgm:prSet presAssocID="{1E11F3F6-24D3-43A8-A5FC-5F25CB98D275}" presName="bgRect" presStyleLbl="bgShp" presStyleIdx="4" presStyleCnt="6"/>
      <dgm:spPr/>
    </dgm:pt>
    <dgm:pt modelId="{1B4B3734-0425-49D6-987C-EE701098E3FD}" type="pres">
      <dgm:prSet presAssocID="{1E11F3F6-24D3-43A8-A5FC-5F25CB98D27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B094D108-8B14-4862-8AB8-B81FC06E2F77}" type="pres">
      <dgm:prSet presAssocID="{1E11F3F6-24D3-43A8-A5FC-5F25CB98D275}" presName="spaceRect" presStyleCnt="0"/>
      <dgm:spPr/>
    </dgm:pt>
    <dgm:pt modelId="{EE264C0F-6C0C-44DD-AEAD-2E83DB14724F}" type="pres">
      <dgm:prSet presAssocID="{1E11F3F6-24D3-43A8-A5FC-5F25CB98D275}" presName="parTx" presStyleLbl="revTx" presStyleIdx="4" presStyleCnt="6">
        <dgm:presLayoutVars>
          <dgm:chMax val="0"/>
          <dgm:chPref val="0"/>
        </dgm:presLayoutVars>
      </dgm:prSet>
      <dgm:spPr/>
    </dgm:pt>
    <dgm:pt modelId="{F5F1F91B-D20D-404D-A63A-F830C96D66EB}" type="pres">
      <dgm:prSet presAssocID="{E5791270-5398-4EEE-ABFE-734C7CBDDEF6}" presName="sibTrans" presStyleCnt="0"/>
      <dgm:spPr/>
    </dgm:pt>
    <dgm:pt modelId="{3E4B6C2A-DB0B-41AB-9C90-7AAD8D16666C}" type="pres">
      <dgm:prSet presAssocID="{258F3655-9E39-4279-80D5-511144EE91AB}" presName="compNode" presStyleCnt="0"/>
      <dgm:spPr/>
    </dgm:pt>
    <dgm:pt modelId="{EBC49E9C-2D0F-4AF4-80E1-A96715AC84B7}" type="pres">
      <dgm:prSet presAssocID="{258F3655-9E39-4279-80D5-511144EE91AB}" presName="bgRect" presStyleLbl="bgShp" presStyleIdx="5" presStyleCnt="6"/>
      <dgm:spPr/>
    </dgm:pt>
    <dgm:pt modelId="{5FE34E64-7F9E-4281-8ED4-11F1B8127C0E}" type="pres">
      <dgm:prSet presAssocID="{258F3655-9E39-4279-80D5-511144EE91A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E7676686-402E-4582-AB0F-12B2CA79A58A}" type="pres">
      <dgm:prSet presAssocID="{258F3655-9E39-4279-80D5-511144EE91AB}" presName="spaceRect" presStyleCnt="0"/>
      <dgm:spPr/>
    </dgm:pt>
    <dgm:pt modelId="{D0E881F0-B32B-487E-84CA-8177332FF64C}" type="pres">
      <dgm:prSet presAssocID="{258F3655-9E39-4279-80D5-511144EE91AB}" presName="parTx" presStyleLbl="revTx" presStyleIdx="5" presStyleCnt="6">
        <dgm:presLayoutVars>
          <dgm:chMax val="0"/>
          <dgm:chPref val="0"/>
        </dgm:presLayoutVars>
      </dgm:prSet>
      <dgm:spPr/>
    </dgm:pt>
  </dgm:ptLst>
  <dgm:cxnLst>
    <dgm:cxn modelId="{561ECD02-EFDF-4DA9-8D45-D38E3318EC48}" srcId="{7F1E1359-2218-4119-92AF-D34A348541C5}" destId="{D01D95FB-5C01-4C02-AD7F-159B7E4F0FC9}" srcOrd="1" destOrd="0" parTransId="{708ED026-9DF5-4E4A-9628-4E7D64ADADA3}" sibTransId="{7F0B9A3C-D8FA-4E28-8F41-B177D822734F}"/>
    <dgm:cxn modelId="{3C455511-4A0D-44C1-BD95-ABF80C89F46F}" type="presOf" srcId="{D4B40163-242D-49DF-A219-D26F78A96F5B}" destId="{0A15EBC1-6AA5-4002-BBDF-856373D42004}" srcOrd="0" destOrd="0" presId="urn:microsoft.com/office/officeart/2018/2/layout/IconVerticalSolidList"/>
    <dgm:cxn modelId="{BAB3861D-4D48-4993-AB17-8F1C6BF9EFF9}" type="presOf" srcId="{E17F0850-F3CF-4C92-A0DF-266E3C00C7D2}" destId="{B3549695-5489-46E5-AC67-E3BAC79A5114}" srcOrd="0" destOrd="0" presId="urn:microsoft.com/office/officeart/2018/2/layout/IconVerticalSolidList"/>
    <dgm:cxn modelId="{ABA03E25-6F66-48AB-B803-9D0BEA6787A5}" type="presOf" srcId="{D01D95FB-5C01-4C02-AD7F-159B7E4F0FC9}" destId="{D4359D11-A6DD-45E7-A8D4-908FCC57D5E1}" srcOrd="0" destOrd="0" presId="urn:microsoft.com/office/officeart/2018/2/layout/IconVerticalSolidList"/>
    <dgm:cxn modelId="{48977E87-BECF-460C-B486-59ADDEFDCEB9}" srcId="{7F1E1359-2218-4119-92AF-D34A348541C5}" destId="{1E11F3F6-24D3-43A8-A5FC-5F25CB98D275}" srcOrd="4" destOrd="0" parTransId="{4C097B56-1BAB-43B7-B27D-F5E4B1B084E8}" sibTransId="{E5791270-5398-4EEE-ABFE-734C7CBDDEF6}"/>
    <dgm:cxn modelId="{D6E03C8B-CE71-4200-86EF-8FB4DDD8BA1D}" srcId="{7F1E1359-2218-4119-92AF-D34A348541C5}" destId="{E17F0850-F3CF-4C92-A0DF-266E3C00C7D2}" srcOrd="0" destOrd="0" parTransId="{FB45F5B1-28CF-4689-A81E-FFCBA604ADEF}" sibTransId="{3E291B9B-7461-4BEB-83A4-7142060B9E99}"/>
    <dgm:cxn modelId="{28B24196-3340-4279-9B06-294F3A2B07C4}" type="presOf" srcId="{7F1E1359-2218-4119-92AF-D34A348541C5}" destId="{9C7C165E-D56F-47DF-9076-399C747626A0}" srcOrd="0" destOrd="0" presId="urn:microsoft.com/office/officeart/2018/2/layout/IconVerticalSolidList"/>
    <dgm:cxn modelId="{702C90A4-6172-4AC7-9D73-23A5ACC49892}" type="presOf" srcId="{1E11F3F6-24D3-43A8-A5FC-5F25CB98D275}" destId="{EE264C0F-6C0C-44DD-AEAD-2E83DB14724F}" srcOrd="0" destOrd="0" presId="urn:microsoft.com/office/officeart/2018/2/layout/IconVerticalSolidList"/>
    <dgm:cxn modelId="{F84206B9-BA74-4BB2-B4A1-B394739EFB8D}" type="presOf" srcId="{40C7BDFE-758C-433A-AA4D-C2FFFFFC0B5C}" destId="{4D76B930-0735-4AEE-8BF0-7FADE8FCA5BD}" srcOrd="0" destOrd="0" presId="urn:microsoft.com/office/officeart/2018/2/layout/IconVerticalSolidList"/>
    <dgm:cxn modelId="{732DD3CD-FCD3-407D-A8FD-172EF40AB78A}" srcId="{7F1E1359-2218-4119-92AF-D34A348541C5}" destId="{258F3655-9E39-4279-80D5-511144EE91AB}" srcOrd="5" destOrd="0" parTransId="{2328CA75-9B0C-4976-8E1A-CC3E8F1E2006}" sibTransId="{80242266-FCE7-4553-BB5D-5F466E1407BB}"/>
    <dgm:cxn modelId="{E31AACDD-C207-4A11-9D30-C583B8E219DD}" type="presOf" srcId="{258F3655-9E39-4279-80D5-511144EE91AB}" destId="{D0E881F0-B32B-487E-84CA-8177332FF64C}" srcOrd="0" destOrd="0" presId="urn:microsoft.com/office/officeart/2018/2/layout/IconVerticalSolidList"/>
    <dgm:cxn modelId="{8EA513ED-6BB9-4AD2-8C9E-044A5D426A67}" srcId="{7F1E1359-2218-4119-92AF-D34A348541C5}" destId="{D4B40163-242D-49DF-A219-D26F78A96F5B}" srcOrd="2" destOrd="0" parTransId="{27C9E021-8154-40FD-BB4B-507AEDCABA32}" sibTransId="{69C80F92-2686-44FC-8E1B-BA529222D696}"/>
    <dgm:cxn modelId="{DA2DE0ED-5A90-4A40-90CB-5194F5021DA3}" srcId="{7F1E1359-2218-4119-92AF-D34A348541C5}" destId="{40C7BDFE-758C-433A-AA4D-C2FFFFFC0B5C}" srcOrd="3" destOrd="0" parTransId="{3204F008-8A1C-43F6-A5A4-F9B46021F00C}" sibTransId="{458B960B-B33D-493B-BDDE-32227650C08D}"/>
    <dgm:cxn modelId="{6A6161E8-9EDB-4EE5-9B1A-ACD0B3E8640F}" type="presParOf" srcId="{9C7C165E-D56F-47DF-9076-399C747626A0}" destId="{E9AC4924-5A8C-416F-A413-F45243F74022}" srcOrd="0" destOrd="0" presId="urn:microsoft.com/office/officeart/2018/2/layout/IconVerticalSolidList"/>
    <dgm:cxn modelId="{A318EDE2-9E1D-4551-A129-CE13F99E9795}" type="presParOf" srcId="{E9AC4924-5A8C-416F-A413-F45243F74022}" destId="{485B53AD-1C58-4E7C-8C42-07D817676FC7}" srcOrd="0" destOrd="0" presId="urn:microsoft.com/office/officeart/2018/2/layout/IconVerticalSolidList"/>
    <dgm:cxn modelId="{2882DE20-7A86-4AEE-BFFF-5DE6FA8A338D}" type="presParOf" srcId="{E9AC4924-5A8C-416F-A413-F45243F74022}" destId="{5A2EC02F-21CE-4F6E-BC5A-6591F58693AC}" srcOrd="1" destOrd="0" presId="urn:microsoft.com/office/officeart/2018/2/layout/IconVerticalSolidList"/>
    <dgm:cxn modelId="{9B07E5CF-C204-459F-80C4-671E4C3C5AED}" type="presParOf" srcId="{E9AC4924-5A8C-416F-A413-F45243F74022}" destId="{C033B1C7-F3EF-4349-BA2E-D99097DBB46C}" srcOrd="2" destOrd="0" presId="urn:microsoft.com/office/officeart/2018/2/layout/IconVerticalSolidList"/>
    <dgm:cxn modelId="{1403AA10-BB7A-4106-8D89-91E9FD321948}" type="presParOf" srcId="{E9AC4924-5A8C-416F-A413-F45243F74022}" destId="{B3549695-5489-46E5-AC67-E3BAC79A5114}" srcOrd="3" destOrd="0" presId="urn:microsoft.com/office/officeart/2018/2/layout/IconVerticalSolidList"/>
    <dgm:cxn modelId="{310FE547-4978-41E7-A739-F38C0E76B97E}" type="presParOf" srcId="{9C7C165E-D56F-47DF-9076-399C747626A0}" destId="{C03A9F09-BA00-4749-BBFD-09DAFDC87CFB}" srcOrd="1" destOrd="0" presId="urn:microsoft.com/office/officeart/2018/2/layout/IconVerticalSolidList"/>
    <dgm:cxn modelId="{E2A14218-301A-41FC-B1A8-AC24C8D709A2}" type="presParOf" srcId="{9C7C165E-D56F-47DF-9076-399C747626A0}" destId="{1B7EB1A7-4D65-4869-AC2B-4DF081ABD2C0}" srcOrd="2" destOrd="0" presId="urn:microsoft.com/office/officeart/2018/2/layout/IconVerticalSolidList"/>
    <dgm:cxn modelId="{F656D128-FF59-4A24-BEE7-A721ED5AB6D4}" type="presParOf" srcId="{1B7EB1A7-4D65-4869-AC2B-4DF081ABD2C0}" destId="{18BC429F-5D93-41D5-8911-BB4E57288B32}" srcOrd="0" destOrd="0" presId="urn:microsoft.com/office/officeart/2018/2/layout/IconVerticalSolidList"/>
    <dgm:cxn modelId="{78B84C98-B854-4DB1-9C28-FDB6873800AA}" type="presParOf" srcId="{1B7EB1A7-4D65-4869-AC2B-4DF081ABD2C0}" destId="{B8054C64-E8FD-4525-BD6F-2D5583167B28}" srcOrd="1" destOrd="0" presId="urn:microsoft.com/office/officeart/2018/2/layout/IconVerticalSolidList"/>
    <dgm:cxn modelId="{10812AD1-6C69-45AB-AA52-3F0A12F41624}" type="presParOf" srcId="{1B7EB1A7-4D65-4869-AC2B-4DF081ABD2C0}" destId="{C5147006-A410-4757-984B-9C4AC8BF38F5}" srcOrd="2" destOrd="0" presId="urn:microsoft.com/office/officeart/2018/2/layout/IconVerticalSolidList"/>
    <dgm:cxn modelId="{17C2EF45-78BE-4A75-B8AF-C6D9ACA20453}" type="presParOf" srcId="{1B7EB1A7-4D65-4869-AC2B-4DF081ABD2C0}" destId="{D4359D11-A6DD-45E7-A8D4-908FCC57D5E1}" srcOrd="3" destOrd="0" presId="urn:microsoft.com/office/officeart/2018/2/layout/IconVerticalSolidList"/>
    <dgm:cxn modelId="{515F6276-5B7A-449D-8EBC-DE6DD9D50CF1}" type="presParOf" srcId="{9C7C165E-D56F-47DF-9076-399C747626A0}" destId="{3A489EB6-E21B-4971-98F4-9B7A657DDEA9}" srcOrd="3" destOrd="0" presId="urn:microsoft.com/office/officeart/2018/2/layout/IconVerticalSolidList"/>
    <dgm:cxn modelId="{2BA793C3-4CA8-402B-83F5-07EFCF649FD4}" type="presParOf" srcId="{9C7C165E-D56F-47DF-9076-399C747626A0}" destId="{1585DDF9-D061-42E2-8B15-A47B4F861B17}" srcOrd="4" destOrd="0" presId="urn:microsoft.com/office/officeart/2018/2/layout/IconVerticalSolidList"/>
    <dgm:cxn modelId="{45F6EA96-BDA7-4FA1-9BE4-FACB24AD3CCF}" type="presParOf" srcId="{1585DDF9-D061-42E2-8B15-A47B4F861B17}" destId="{5CBEA7C3-8760-47BC-9E73-3FBA4B3EA6D6}" srcOrd="0" destOrd="0" presId="urn:microsoft.com/office/officeart/2018/2/layout/IconVerticalSolidList"/>
    <dgm:cxn modelId="{7AA0E0E5-5F6D-4799-9F17-42AEABE4AFEF}" type="presParOf" srcId="{1585DDF9-D061-42E2-8B15-A47B4F861B17}" destId="{85D703DA-E5C3-441F-BCC0-1E1698A75AA8}" srcOrd="1" destOrd="0" presId="urn:microsoft.com/office/officeart/2018/2/layout/IconVerticalSolidList"/>
    <dgm:cxn modelId="{6D01310C-0B51-4A6E-B398-DC15B13C42D7}" type="presParOf" srcId="{1585DDF9-D061-42E2-8B15-A47B4F861B17}" destId="{27DE6797-E652-4F29-8897-BA81AD4CAE73}" srcOrd="2" destOrd="0" presId="urn:microsoft.com/office/officeart/2018/2/layout/IconVerticalSolidList"/>
    <dgm:cxn modelId="{01191BE6-05F2-414E-96A2-0F6C15158C79}" type="presParOf" srcId="{1585DDF9-D061-42E2-8B15-A47B4F861B17}" destId="{0A15EBC1-6AA5-4002-BBDF-856373D42004}" srcOrd="3" destOrd="0" presId="urn:microsoft.com/office/officeart/2018/2/layout/IconVerticalSolidList"/>
    <dgm:cxn modelId="{5A1D9C49-522B-4622-B01E-64579D056F31}" type="presParOf" srcId="{9C7C165E-D56F-47DF-9076-399C747626A0}" destId="{2D9D9D42-D2C4-479B-8BB0-E9F4653D925B}" srcOrd="5" destOrd="0" presId="urn:microsoft.com/office/officeart/2018/2/layout/IconVerticalSolidList"/>
    <dgm:cxn modelId="{D96E1767-2922-4811-8E16-7D8ACA75F055}" type="presParOf" srcId="{9C7C165E-D56F-47DF-9076-399C747626A0}" destId="{33E9907B-F7B2-4C60-A3E7-649061C780D3}" srcOrd="6" destOrd="0" presId="urn:microsoft.com/office/officeart/2018/2/layout/IconVerticalSolidList"/>
    <dgm:cxn modelId="{16AE0353-3F6B-427F-94A0-D670ED6E8ACC}" type="presParOf" srcId="{33E9907B-F7B2-4C60-A3E7-649061C780D3}" destId="{CA30FF0A-DD37-4A39-ADE9-A7A6FBA25666}" srcOrd="0" destOrd="0" presId="urn:microsoft.com/office/officeart/2018/2/layout/IconVerticalSolidList"/>
    <dgm:cxn modelId="{6F98038C-B79A-471E-9F1A-FF5C5E092FC8}" type="presParOf" srcId="{33E9907B-F7B2-4C60-A3E7-649061C780D3}" destId="{97B75418-3E25-4FF1-8D7C-0FBEEA58606A}" srcOrd="1" destOrd="0" presId="urn:microsoft.com/office/officeart/2018/2/layout/IconVerticalSolidList"/>
    <dgm:cxn modelId="{9923304C-1D5F-4DFF-96D1-A42942CA0F44}" type="presParOf" srcId="{33E9907B-F7B2-4C60-A3E7-649061C780D3}" destId="{15A877A3-77F6-4443-A96F-A31B0B20F770}" srcOrd="2" destOrd="0" presId="urn:microsoft.com/office/officeart/2018/2/layout/IconVerticalSolidList"/>
    <dgm:cxn modelId="{D46CD863-D954-4C94-A8F8-2605FE9975E0}" type="presParOf" srcId="{33E9907B-F7B2-4C60-A3E7-649061C780D3}" destId="{4D76B930-0735-4AEE-8BF0-7FADE8FCA5BD}" srcOrd="3" destOrd="0" presId="urn:microsoft.com/office/officeart/2018/2/layout/IconVerticalSolidList"/>
    <dgm:cxn modelId="{4F1BA4C8-F705-4157-96F5-6B6E31595AB0}" type="presParOf" srcId="{9C7C165E-D56F-47DF-9076-399C747626A0}" destId="{E1B579E2-7BE4-4E69-8BA4-F12B546778F2}" srcOrd="7" destOrd="0" presId="urn:microsoft.com/office/officeart/2018/2/layout/IconVerticalSolidList"/>
    <dgm:cxn modelId="{B20FC5E2-D3FF-4562-8A11-248C6EB423DD}" type="presParOf" srcId="{9C7C165E-D56F-47DF-9076-399C747626A0}" destId="{E68F72CE-F93A-4B5C-8E97-87DCCCCC90A7}" srcOrd="8" destOrd="0" presId="urn:microsoft.com/office/officeart/2018/2/layout/IconVerticalSolidList"/>
    <dgm:cxn modelId="{B8703FED-5E4D-437E-BB6E-91246B0860E1}" type="presParOf" srcId="{E68F72CE-F93A-4B5C-8E97-87DCCCCC90A7}" destId="{84E102E8-B9A2-47A9-9008-D08E74FBF231}" srcOrd="0" destOrd="0" presId="urn:microsoft.com/office/officeart/2018/2/layout/IconVerticalSolidList"/>
    <dgm:cxn modelId="{A1677CD6-2B77-4A01-92A5-D93EC07E38F5}" type="presParOf" srcId="{E68F72CE-F93A-4B5C-8E97-87DCCCCC90A7}" destId="{1B4B3734-0425-49D6-987C-EE701098E3FD}" srcOrd="1" destOrd="0" presId="urn:microsoft.com/office/officeart/2018/2/layout/IconVerticalSolidList"/>
    <dgm:cxn modelId="{CD5FBCD8-AF17-4AE0-8CC0-24087404CC9A}" type="presParOf" srcId="{E68F72CE-F93A-4B5C-8E97-87DCCCCC90A7}" destId="{B094D108-8B14-4862-8AB8-B81FC06E2F77}" srcOrd="2" destOrd="0" presId="urn:microsoft.com/office/officeart/2018/2/layout/IconVerticalSolidList"/>
    <dgm:cxn modelId="{4943A238-4FC2-4AE2-A48D-650F3CF2EB55}" type="presParOf" srcId="{E68F72CE-F93A-4B5C-8E97-87DCCCCC90A7}" destId="{EE264C0F-6C0C-44DD-AEAD-2E83DB14724F}" srcOrd="3" destOrd="0" presId="urn:microsoft.com/office/officeart/2018/2/layout/IconVerticalSolidList"/>
    <dgm:cxn modelId="{6DAE0064-B49D-49E2-BA51-6CC5BBF53091}" type="presParOf" srcId="{9C7C165E-D56F-47DF-9076-399C747626A0}" destId="{F5F1F91B-D20D-404D-A63A-F830C96D66EB}" srcOrd="9" destOrd="0" presId="urn:microsoft.com/office/officeart/2018/2/layout/IconVerticalSolidList"/>
    <dgm:cxn modelId="{B8216DE7-9087-4998-B1F2-645F18A3C1FF}" type="presParOf" srcId="{9C7C165E-D56F-47DF-9076-399C747626A0}" destId="{3E4B6C2A-DB0B-41AB-9C90-7AAD8D16666C}" srcOrd="10" destOrd="0" presId="urn:microsoft.com/office/officeart/2018/2/layout/IconVerticalSolidList"/>
    <dgm:cxn modelId="{D936681D-2819-4856-B155-1D9B1B7D08B6}" type="presParOf" srcId="{3E4B6C2A-DB0B-41AB-9C90-7AAD8D16666C}" destId="{EBC49E9C-2D0F-4AF4-80E1-A96715AC84B7}" srcOrd="0" destOrd="0" presId="urn:microsoft.com/office/officeart/2018/2/layout/IconVerticalSolidList"/>
    <dgm:cxn modelId="{A66298FD-746F-4E5E-BB73-8C2225D9FC4D}" type="presParOf" srcId="{3E4B6C2A-DB0B-41AB-9C90-7AAD8D16666C}" destId="{5FE34E64-7F9E-4281-8ED4-11F1B8127C0E}" srcOrd="1" destOrd="0" presId="urn:microsoft.com/office/officeart/2018/2/layout/IconVerticalSolidList"/>
    <dgm:cxn modelId="{CE9CF6AF-415D-484C-8187-67BDA0827063}" type="presParOf" srcId="{3E4B6C2A-DB0B-41AB-9C90-7AAD8D16666C}" destId="{E7676686-402E-4582-AB0F-12B2CA79A58A}" srcOrd="2" destOrd="0" presId="urn:microsoft.com/office/officeart/2018/2/layout/IconVerticalSolidList"/>
    <dgm:cxn modelId="{8B1FA6CB-2B6E-4E27-AF0D-ABB5D34D47C8}" type="presParOf" srcId="{3E4B6C2A-DB0B-41AB-9C90-7AAD8D16666C}" destId="{D0E881F0-B32B-487E-84CA-8177332FF64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E9B079-941F-460F-8778-ECF838BBCC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955187D-FF4D-4934-AB23-D400490D8AB6}">
      <dgm:prSet/>
      <dgm:spPr/>
      <dgm:t>
        <a:bodyPr/>
        <a:lstStyle/>
        <a:p>
          <a:pPr>
            <a:lnSpc>
              <a:spcPct val="100000"/>
            </a:lnSpc>
          </a:pPr>
          <a:r>
            <a:rPr lang="en-US"/>
            <a:t>Project background and context</a:t>
          </a:r>
        </a:p>
      </dgm:t>
    </dgm:pt>
    <dgm:pt modelId="{E69E05BD-C128-4374-B3F6-653526A4CBB4}" type="parTrans" cxnId="{A030A7A9-BB47-4041-83D6-6DAAF1954A89}">
      <dgm:prSet/>
      <dgm:spPr/>
      <dgm:t>
        <a:bodyPr/>
        <a:lstStyle/>
        <a:p>
          <a:endParaRPr lang="en-US"/>
        </a:p>
      </dgm:t>
    </dgm:pt>
    <dgm:pt modelId="{568A8DF2-1A0F-4E25-9B44-18C3E021972B}" type="sibTrans" cxnId="{A030A7A9-BB47-4041-83D6-6DAAF1954A89}">
      <dgm:prSet/>
      <dgm:spPr/>
      <dgm:t>
        <a:bodyPr/>
        <a:lstStyle/>
        <a:p>
          <a:endParaRPr lang="en-US"/>
        </a:p>
      </dgm:t>
    </dgm:pt>
    <dgm:pt modelId="{C9B2F3C7-755E-48CB-9FF9-9C177CBAA21B}">
      <dgm:prSet/>
      <dgm:spPr/>
      <dgm:t>
        <a:bodyPr/>
        <a:lstStyle/>
        <a:p>
          <a:pPr>
            <a:lnSpc>
              <a:spcPct val="100000"/>
            </a:lnSpc>
          </a:pPr>
          <a:r>
            <a:rPr lang="en-US"/>
            <a:t>SpaceX Falcon 9 Rocket Launches =&gt; $62mm</a:t>
          </a:r>
        </a:p>
      </dgm:t>
    </dgm:pt>
    <dgm:pt modelId="{7A295D7C-DC9E-4D16-9F5E-EC7A1B7B2D83}" type="parTrans" cxnId="{9155B9C8-C881-4CFF-A979-75D11EE4543A}">
      <dgm:prSet/>
      <dgm:spPr/>
      <dgm:t>
        <a:bodyPr/>
        <a:lstStyle/>
        <a:p>
          <a:endParaRPr lang="en-US"/>
        </a:p>
      </dgm:t>
    </dgm:pt>
    <dgm:pt modelId="{D08D4EB0-0B68-4778-AC96-E76419445DFD}" type="sibTrans" cxnId="{9155B9C8-C881-4CFF-A979-75D11EE4543A}">
      <dgm:prSet/>
      <dgm:spPr/>
      <dgm:t>
        <a:bodyPr/>
        <a:lstStyle/>
        <a:p>
          <a:endParaRPr lang="en-US"/>
        </a:p>
      </dgm:t>
    </dgm:pt>
    <dgm:pt modelId="{011A1B03-04C9-420C-A1A8-A53A7710A4B2}">
      <dgm:prSet/>
      <dgm:spPr/>
      <dgm:t>
        <a:bodyPr/>
        <a:lstStyle/>
        <a:p>
          <a:pPr>
            <a:lnSpc>
              <a:spcPct val="100000"/>
            </a:lnSpc>
          </a:pPr>
          <a:r>
            <a:rPr lang="en-US"/>
            <a:t>Other Providers Cost =&gt; $165mm</a:t>
          </a:r>
        </a:p>
      </dgm:t>
    </dgm:pt>
    <dgm:pt modelId="{FFF1C465-5B19-4DC2-B8B8-891FD55B9F93}" type="parTrans" cxnId="{244C7DC3-7570-4966-B451-97AEB02D8645}">
      <dgm:prSet/>
      <dgm:spPr/>
      <dgm:t>
        <a:bodyPr/>
        <a:lstStyle/>
        <a:p>
          <a:endParaRPr lang="en-US"/>
        </a:p>
      </dgm:t>
    </dgm:pt>
    <dgm:pt modelId="{75D088FC-97D6-4342-A333-BBF2254485C0}" type="sibTrans" cxnId="{244C7DC3-7570-4966-B451-97AEB02D8645}">
      <dgm:prSet/>
      <dgm:spPr/>
      <dgm:t>
        <a:bodyPr/>
        <a:lstStyle/>
        <a:p>
          <a:endParaRPr lang="en-US"/>
        </a:p>
      </dgm:t>
    </dgm:pt>
    <dgm:pt modelId="{28ACD0DB-04F4-4512-B63D-DD0DE4494DA7}">
      <dgm:prSet/>
      <dgm:spPr/>
      <dgm:t>
        <a:bodyPr/>
        <a:lstStyle/>
        <a:p>
          <a:pPr>
            <a:lnSpc>
              <a:spcPct val="100000"/>
            </a:lnSpc>
          </a:pPr>
          <a:r>
            <a:rPr lang="en-US"/>
            <a:t>The nearly $100mm in savings is due to SpaceX’s proprietary rocket reuse technology post-first stage launch.</a:t>
          </a:r>
        </a:p>
      </dgm:t>
    </dgm:pt>
    <dgm:pt modelId="{5D70451C-985B-4E68-9586-C1D6EBAE6E6C}" type="parTrans" cxnId="{5A833A00-C505-4BF4-8AB1-00C792E19DDE}">
      <dgm:prSet/>
      <dgm:spPr/>
      <dgm:t>
        <a:bodyPr/>
        <a:lstStyle/>
        <a:p>
          <a:endParaRPr lang="en-US"/>
        </a:p>
      </dgm:t>
    </dgm:pt>
    <dgm:pt modelId="{B430004D-3D74-43C1-824C-E60098E748CA}" type="sibTrans" cxnId="{5A833A00-C505-4BF4-8AB1-00C792E19DDE}">
      <dgm:prSet/>
      <dgm:spPr/>
      <dgm:t>
        <a:bodyPr/>
        <a:lstStyle/>
        <a:p>
          <a:endParaRPr lang="en-US"/>
        </a:p>
      </dgm:t>
    </dgm:pt>
    <dgm:pt modelId="{203D80BA-C36E-4427-AF99-53E712460BBE}">
      <dgm:prSet/>
      <dgm:spPr/>
      <dgm:t>
        <a:bodyPr/>
        <a:lstStyle/>
        <a:p>
          <a:pPr>
            <a:lnSpc>
              <a:spcPct val="100000"/>
            </a:lnSpc>
          </a:pPr>
          <a:r>
            <a:rPr lang="en-US"/>
            <a:t>Problems you want to find answers</a:t>
          </a:r>
        </a:p>
      </dgm:t>
    </dgm:pt>
    <dgm:pt modelId="{711B5EEE-C86E-4677-99EA-27070B0492D8}" type="parTrans" cxnId="{EE2D12A4-8814-4EA1-A1CC-F287FDAD563C}">
      <dgm:prSet/>
      <dgm:spPr/>
      <dgm:t>
        <a:bodyPr/>
        <a:lstStyle/>
        <a:p>
          <a:endParaRPr lang="en-US"/>
        </a:p>
      </dgm:t>
    </dgm:pt>
    <dgm:pt modelId="{14ADD67B-E2B0-44E9-9B47-D99B320895B0}" type="sibTrans" cxnId="{EE2D12A4-8814-4EA1-A1CC-F287FDAD563C}">
      <dgm:prSet/>
      <dgm:spPr/>
      <dgm:t>
        <a:bodyPr/>
        <a:lstStyle/>
        <a:p>
          <a:endParaRPr lang="en-US"/>
        </a:p>
      </dgm:t>
    </dgm:pt>
    <dgm:pt modelId="{8FF1934D-ED45-4806-92DF-AB4DB4E2C030}">
      <dgm:prSet/>
      <dgm:spPr/>
      <dgm:t>
        <a:bodyPr/>
        <a:lstStyle/>
        <a:p>
          <a:pPr>
            <a:lnSpc>
              <a:spcPct val="100000"/>
            </a:lnSpc>
          </a:pPr>
          <a:r>
            <a:rPr lang="en-US"/>
            <a:t>Will SpaceX’s Falcon 9 Rocket land successfully?</a:t>
          </a:r>
        </a:p>
      </dgm:t>
    </dgm:pt>
    <dgm:pt modelId="{DA82C440-E2B9-4462-9417-4B958E8ADD13}" type="parTrans" cxnId="{C0481EF7-1F80-4CA3-BDFE-DC1DB2F5104A}">
      <dgm:prSet/>
      <dgm:spPr/>
      <dgm:t>
        <a:bodyPr/>
        <a:lstStyle/>
        <a:p>
          <a:endParaRPr lang="en-US"/>
        </a:p>
      </dgm:t>
    </dgm:pt>
    <dgm:pt modelId="{BA05990F-CA9B-4F88-8D6A-28820315A64B}" type="sibTrans" cxnId="{C0481EF7-1F80-4CA3-BDFE-DC1DB2F5104A}">
      <dgm:prSet/>
      <dgm:spPr/>
      <dgm:t>
        <a:bodyPr/>
        <a:lstStyle/>
        <a:p>
          <a:endParaRPr lang="en-US"/>
        </a:p>
      </dgm:t>
    </dgm:pt>
    <dgm:pt modelId="{767F37C7-F938-4B0D-A5EF-FC0DF65DDDA5}">
      <dgm:prSet/>
      <dgm:spPr/>
      <dgm:t>
        <a:bodyPr/>
        <a:lstStyle/>
        <a:p>
          <a:pPr>
            <a:lnSpc>
              <a:spcPct val="100000"/>
            </a:lnSpc>
          </a:pPr>
          <a:r>
            <a:rPr lang="en-US"/>
            <a:t>What is the historical success rate of these past launches?</a:t>
          </a:r>
        </a:p>
      </dgm:t>
    </dgm:pt>
    <dgm:pt modelId="{25DB8632-D891-4BE5-A39B-A310153E5E80}" type="parTrans" cxnId="{F80836FA-D911-420E-B1DD-24849BE4F5F8}">
      <dgm:prSet/>
      <dgm:spPr/>
      <dgm:t>
        <a:bodyPr/>
        <a:lstStyle/>
        <a:p>
          <a:endParaRPr lang="en-US"/>
        </a:p>
      </dgm:t>
    </dgm:pt>
    <dgm:pt modelId="{EC06CEB8-040B-4D08-AB09-EE0607CFA1AE}" type="sibTrans" cxnId="{F80836FA-D911-420E-B1DD-24849BE4F5F8}">
      <dgm:prSet/>
      <dgm:spPr/>
      <dgm:t>
        <a:bodyPr/>
        <a:lstStyle/>
        <a:p>
          <a:endParaRPr lang="en-US"/>
        </a:p>
      </dgm:t>
    </dgm:pt>
    <dgm:pt modelId="{A0D6FC78-61F2-4F71-8844-6B9DB6034435}">
      <dgm:prSet/>
      <dgm:spPr/>
      <dgm:t>
        <a:bodyPr/>
        <a:lstStyle/>
        <a:p>
          <a:pPr>
            <a:lnSpc>
              <a:spcPct val="100000"/>
            </a:lnSpc>
          </a:pPr>
          <a:r>
            <a:rPr lang="en-US"/>
            <a:t>What metrics may be utilized in prediction of the probability of success for future launches?</a:t>
          </a:r>
        </a:p>
      </dgm:t>
    </dgm:pt>
    <dgm:pt modelId="{EAEB7613-6840-4DAC-A4BB-806209037C16}" type="parTrans" cxnId="{39B1E804-4AD3-4BC3-A1E2-6EBBCF452706}">
      <dgm:prSet/>
      <dgm:spPr/>
      <dgm:t>
        <a:bodyPr/>
        <a:lstStyle/>
        <a:p>
          <a:endParaRPr lang="en-US"/>
        </a:p>
      </dgm:t>
    </dgm:pt>
    <dgm:pt modelId="{E85E12E8-46A2-4967-AA1D-754AE6E3C2C3}" type="sibTrans" cxnId="{39B1E804-4AD3-4BC3-A1E2-6EBBCF452706}">
      <dgm:prSet/>
      <dgm:spPr/>
      <dgm:t>
        <a:bodyPr/>
        <a:lstStyle/>
        <a:p>
          <a:endParaRPr lang="en-US"/>
        </a:p>
      </dgm:t>
    </dgm:pt>
    <dgm:pt modelId="{16D62123-99DF-43F4-8EED-09086A5E3B09}" type="pres">
      <dgm:prSet presAssocID="{8DE9B079-941F-460F-8778-ECF838BBCCB8}" presName="root" presStyleCnt="0">
        <dgm:presLayoutVars>
          <dgm:dir/>
          <dgm:resizeHandles val="exact"/>
        </dgm:presLayoutVars>
      </dgm:prSet>
      <dgm:spPr/>
    </dgm:pt>
    <dgm:pt modelId="{CCC00054-F5C3-4EEB-8CC0-425BDD1E35D7}" type="pres">
      <dgm:prSet presAssocID="{B955187D-FF4D-4934-AB23-D400490D8AB6}" presName="compNode" presStyleCnt="0"/>
      <dgm:spPr/>
    </dgm:pt>
    <dgm:pt modelId="{28048039-C707-49EF-8BBA-0D95667201F4}" type="pres">
      <dgm:prSet presAssocID="{B955187D-FF4D-4934-AB23-D400490D8AB6}" presName="bgRect" presStyleLbl="bgShp" presStyleIdx="0" presStyleCnt="2"/>
      <dgm:spPr/>
    </dgm:pt>
    <dgm:pt modelId="{1C6A191C-E8FF-4253-9581-6600B7E6C167}" type="pres">
      <dgm:prSet presAssocID="{B955187D-FF4D-4934-AB23-D400490D8AB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B5C54756-0398-425C-9346-09B491C9FFA8}" type="pres">
      <dgm:prSet presAssocID="{B955187D-FF4D-4934-AB23-D400490D8AB6}" presName="spaceRect" presStyleCnt="0"/>
      <dgm:spPr/>
    </dgm:pt>
    <dgm:pt modelId="{73CE95B4-9917-4E6A-A041-F05FFFA677DF}" type="pres">
      <dgm:prSet presAssocID="{B955187D-FF4D-4934-AB23-D400490D8AB6}" presName="parTx" presStyleLbl="revTx" presStyleIdx="0" presStyleCnt="4">
        <dgm:presLayoutVars>
          <dgm:chMax val="0"/>
          <dgm:chPref val="0"/>
        </dgm:presLayoutVars>
      </dgm:prSet>
      <dgm:spPr/>
    </dgm:pt>
    <dgm:pt modelId="{318D1D4D-A7A4-4DF3-AC49-EE4F206D5FEB}" type="pres">
      <dgm:prSet presAssocID="{B955187D-FF4D-4934-AB23-D400490D8AB6}" presName="desTx" presStyleLbl="revTx" presStyleIdx="1" presStyleCnt="4">
        <dgm:presLayoutVars/>
      </dgm:prSet>
      <dgm:spPr/>
    </dgm:pt>
    <dgm:pt modelId="{08C0DFA8-9FEF-4D36-B40E-19B8AE467690}" type="pres">
      <dgm:prSet presAssocID="{568A8DF2-1A0F-4E25-9B44-18C3E021972B}" presName="sibTrans" presStyleCnt="0"/>
      <dgm:spPr/>
    </dgm:pt>
    <dgm:pt modelId="{2DD2DB58-9B63-4227-9C6F-EE73865EC2D2}" type="pres">
      <dgm:prSet presAssocID="{203D80BA-C36E-4427-AF99-53E712460BBE}" presName="compNode" presStyleCnt="0"/>
      <dgm:spPr/>
    </dgm:pt>
    <dgm:pt modelId="{2A66DB44-B579-4944-833B-8C23B3878B53}" type="pres">
      <dgm:prSet presAssocID="{203D80BA-C36E-4427-AF99-53E712460BBE}" presName="bgRect" presStyleLbl="bgShp" presStyleIdx="1" presStyleCnt="2"/>
      <dgm:spPr/>
    </dgm:pt>
    <dgm:pt modelId="{1B5E6D12-52A3-4732-8756-7954F26BF210}" type="pres">
      <dgm:prSet presAssocID="{203D80BA-C36E-4427-AF99-53E712460BB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cket"/>
        </a:ext>
      </dgm:extLst>
    </dgm:pt>
    <dgm:pt modelId="{8EFC37EA-7D99-43D6-B03D-F741DBCC673E}" type="pres">
      <dgm:prSet presAssocID="{203D80BA-C36E-4427-AF99-53E712460BBE}" presName="spaceRect" presStyleCnt="0"/>
      <dgm:spPr/>
    </dgm:pt>
    <dgm:pt modelId="{3329BECB-8602-400C-849A-9DD8FA6BA567}" type="pres">
      <dgm:prSet presAssocID="{203D80BA-C36E-4427-AF99-53E712460BBE}" presName="parTx" presStyleLbl="revTx" presStyleIdx="2" presStyleCnt="4">
        <dgm:presLayoutVars>
          <dgm:chMax val="0"/>
          <dgm:chPref val="0"/>
        </dgm:presLayoutVars>
      </dgm:prSet>
      <dgm:spPr/>
    </dgm:pt>
    <dgm:pt modelId="{E62E885B-D628-48D1-9C94-444F0DD57C8A}" type="pres">
      <dgm:prSet presAssocID="{203D80BA-C36E-4427-AF99-53E712460BBE}" presName="desTx" presStyleLbl="revTx" presStyleIdx="3" presStyleCnt="4">
        <dgm:presLayoutVars/>
      </dgm:prSet>
      <dgm:spPr/>
    </dgm:pt>
  </dgm:ptLst>
  <dgm:cxnLst>
    <dgm:cxn modelId="{5A833A00-C505-4BF4-8AB1-00C792E19DDE}" srcId="{B955187D-FF4D-4934-AB23-D400490D8AB6}" destId="{28ACD0DB-04F4-4512-B63D-DD0DE4494DA7}" srcOrd="2" destOrd="0" parTransId="{5D70451C-985B-4E68-9586-C1D6EBAE6E6C}" sibTransId="{B430004D-3D74-43C1-824C-E60098E748CA}"/>
    <dgm:cxn modelId="{39B1E804-4AD3-4BC3-A1E2-6EBBCF452706}" srcId="{203D80BA-C36E-4427-AF99-53E712460BBE}" destId="{A0D6FC78-61F2-4F71-8844-6B9DB6034435}" srcOrd="2" destOrd="0" parTransId="{EAEB7613-6840-4DAC-A4BB-806209037C16}" sibTransId="{E85E12E8-46A2-4967-AA1D-754AE6E3C2C3}"/>
    <dgm:cxn modelId="{5805302E-F350-4452-AF10-A31C41ED5379}" type="presOf" srcId="{28ACD0DB-04F4-4512-B63D-DD0DE4494DA7}" destId="{318D1D4D-A7A4-4DF3-AC49-EE4F206D5FEB}" srcOrd="0" destOrd="2" presId="urn:microsoft.com/office/officeart/2018/2/layout/IconVerticalSolidList"/>
    <dgm:cxn modelId="{9ED68536-3619-4371-ACB3-847778FE6549}" type="presOf" srcId="{203D80BA-C36E-4427-AF99-53E712460BBE}" destId="{3329BECB-8602-400C-849A-9DD8FA6BA567}" srcOrd="0" destOrd="0" presId="urn:microsoft.com/office/officeart/2018/2/layout/IconVerticalSolidList"/>
    <dgm:cxn modelId="{DBCB8D45-4C38-4558-A02B-DEA91F336D6E}" type="presOf" srcId="{8DE9B079-941F-460F-8778-ECF838BBCCB8}" destId="{16D62123-99DF-43F4-8EED-09086A5E3B09}" srcOrd="0" destOrd="0" presId="urn:microsoft.com/office/officeart/2018/2/layout/IconVerticalSolidList"/>
    <dgm:cxn modelId="{F75A5E66-E559-40EB-8766-BA023660A350}" type="presOf" srcId="{767F37C7-F938-4B0D-A5EF-FC0DF65DDDA5}" destId="{E62E885B-D628-48D1-9C94-444F0DD57C8A}" srcOrd="0" destOrd="1" presId="urn:microsoft.com/office/officeart/2018/2/layout/IconVerticalSolidList"/>
    <dgm:cxn modelId="{41731553-91C4-4B5F-96EA-E912A5A0816D}" type="presOf" srcId="{8FF1934D-ED45-4806-92DF-AB4DB4E2C030}" destId="{E62E885B-D628-48D1-9C94-444F0DD57C8A}" srcOrd="0" destOrd="0" presId="urn:microsoft.com/office/officeart/2018/2/layout/IconVerticalSolidList"/>
    <dgm:cxn modelId="{D4A9047B-B72C-4240-A6D5-7C2F260F22D2}" type="presOf" srcId="{A0D6FC78-61F2-4F71-8844-6B9DB6034435}" destId="{E62E885B-D628-48D1-9C94-444F0DD57C8A}" srcOrd="0" destOrd="2" presId="urn:microsoft.com/office/officeart/2018/2/layout/IconVerticalSolidList"/>
    <dgm:cxn modelId="{EE2D12A4-8814-4EA1-A1CC-F287FDAD563C}" srcId="{8DE9B079-941F-460F-8778-ECF838BBCCB8}" destId="{203D80BA-C36E-4427-AF99-53E712460BBE}" srcOrd="1" destOrd="0" parTransId="{711B5EEE-C86E-4677-99EA-27070B0492D8}" sibTransId="{14ADD67B-E2B0-44E9-9B47-D99B320895B0}"/>
    <dgm:cxn modelId="{A030A7A9-BB47-4041-83D6-6DAAF1954A89}" srcId="{8DE9B079-941F-460F-8778-ECF838BBCCB8}" destId="{B955187D-FF4D-4934-AB23-D400490D8AB6}" srcOrd="0" destOrd="0" parTransId="{E69E05BD-C128-4374-B3F6-653526A4CBB4}" sibTransId="{568A8DF2-1A0F-4E25-9B44-18C3E021972B}"/>
    <dgm:cxn modelId="{244C7DC3-7570-4966-B451-97AEB02D8645}" srcId="{B955187D-FF4D-4934-AB23-D400490D8AB6}" destId="{011A1B03-04C9-420C-A1A8-A53A7710A4B2}" srcOrd="1" destOrd="0" parTransId="{FFF1C465-5B19-4DC2-B8B8-891FD55B9F93}" sibTransId="{75D088FC-97D6-4342-A333-BBF2254485C0}"/>
    <dgm:cxn modelId="{5E0937C4-1C1D-4CE5-82E4-18D05DE3A2C9}" type="presOf" srcId="{011A1B03-04C9-420C-A1A8-A53A7710A4B2}" destId="{318D1D4D-A7A4-4DF3-AC49-EE4F206D5FEB}" srcOrd="0" destOrd="1" presId="urn:microsoft.com/office/officeart/2018/2/layout/IconVerticalSolidList"/>
    <dgm:cxn modelId="{9155B9C8-C881-4CFF-A979-75D11EE4543A}" srcId="{B955187D-FF4D-4934-AB23-D400490D8AB6}" destId="{C9B2F3C7-755E-48CB-9FF9-9C177CBAA21B}" srcOrd="0" destOrd="0" parTransId="{7A295D7C-DC9E-4D16-9F5E-EC7A1B7B2D83}" sibTransId="{D08D4EB0-0B68-4778-AC96-E76419445DFD}"/>
    <dgm:cxn modelId="{2F5898CF-522E-4C29-958D-CD3F44E50C1A}" type="presOf" srcId="{C9B2F3C7-755E-48CB-9FF9-9C177CBAA21B}" destId="{318D1D4D-A7A4-4DF3-AC49-EE4F206D5FEB}" srcOrd="0" destOrd="0" presId="urn:microsoft.com/office/officeart/2018/2/layout/IconVerticalSolidList"/>
    <dgm:cxn modelId="{F39C5CE8-8FEB-484B-9709-0C3DEAD81892}" type="presOf" srcId="{B955187D-FF4D-4934-AB23-D400490D8AB6}" destId="{73CE95B4-9917-4E6A-A041-F05FFFA677DF}" srcOrd="0" destOrd="0" presId="urn:microsoft.com/office/officeart/2018/2/layout/IconVerticalSolidList"/>
    <dgm:cxn modelId="{C0481EF7-1F80-4CA3-BDFE-DC1DB2F5104A}" srcId="{203D80BA-C36E-4427-AF99-53E712460BBE}" destId="{8FF1934D-ED45-4806-92DF-AB4DB4E2C030}" srcOrd="0" destOrd="0" parTransId="{DA82C440-E2B9-4462-9417-4B958E8ADD13}" sibTransId="{BA05990F-CA9B-4F88-8D6A-28820315A64B}"/>
    <dgm:cxn modelId="{F80836FA-D911-420E-B1DD-24849BE4F5F8}" srcId="{203D80BA-C36E-4427-AF99-53E712460BBE}" destId="{767F37C7-F938-4B0D-A5EF-FC0DF65DDDA5}" srcOrd="1" destOrd="0" parTransId="{25DB8632-D891-4BE5-A39B-A310153E5E80}" sibTransId="{EC06CEB8-040B-4D08-AB09-EE0607CFA1AE}"/>
    <dgm:cxn modelId="{DD36CC2B-6454-4B66-8F4D-671D4E70961D}" type="presParOf" srcId="{16D62123-99DF-43F4-8EED-09086A5E3B09}" destId="{CCC00054-F5C3-4EEB-8CC0-425BDD1E35D7}" srcOrd="0" destOrd="0" presId="urn:microsoft.com/office/officeart/2018/2/layout/IconVerticalSolidList"/>
    <dgm:cxn modelId="{7523DAA0-D724-4440-90E1-B6AE54D9E15D}" type="presParOf" srcId="{CCC00054-F5C3-4EEB-8CC0-425BDD1E35D7}" destId="{28048039-C707-49EF-8BBA-0D95667201F4}" srcOrd="0" destOrd="0" presId="urn:microsoft.com/office/officeart/2018/2/layout/IconVerticalSolidList"/>
    <dgm:cxn modelId="{475522F9-A143-455E-8B02-6932741F5890}" type="presParOf" srcId="{CCC00054-F5C3-4EEB-8CC0-425BDD1E35D7}" destId="{1C6A191C-E8FF-4253-9581-6600B7E6C167}" srcOrd="1" destOrd="0" presId="urn:microsoft.com/office/officeart/2018/2/layout/IconVerticalSolidList"/>
    <dgm:cxn modelId="{6E085F16-0CDF-4628-9B99-2BF1C030139F}" type="presParOf" srcId="{CCC00054-F5C3-4EEB-8CC0-425BDD1E35D7}" destId="{B5C54756-0398-425C-9346-09B491C9FFA8}" srcOrd="2" destOrd="0" presId="urn:microsoft.com/office/officeart/2018/2/layout/IconVerticalSolidList"/>
    <dgm:cxn modelId="{8ECCC8CD-D2B2-403E-BEBA-D54FE1CBF79A}" type="presParOf" srcId="{CCC00054-F5C3-4EEB-8CC0-425BDD1E35D7}" destId="{73CE95B4-9917-4E6A-A041-F05FFFA677DF}" srcOrd="3" destOrd="0" presId="urn:microsoft.com/office/officeart/2018/2/layout/IconVerticalSolidList"/>
    <dgm:cxn modelId="{31EF64D9-86B4-4659-BAD9-77DAE77D0EC9}" type="presParOf" srcId="{CCC00054-F5C3-4EEB-8CC0-425BDD1E35D7}" destId="{318D1D4D-A7A4-4DF3-AC49-EE4F206D5FEB}" srcOrd="4" destOrd="0" presId="urn:microsoft.com/office/officeart/2018/2/layout/IconVerticalSolidList"/>
    <dgm:cxn modelId="{06A18DD6-69E8-47FA-BAAD-AB5FB0B381BC}" type="presParOf" srcId="{16D62123-99DF-43F4-8EED-09086A5E3B09}" destId="{08C0DFA8-9FEF-4D36-B40E-19B8AE467690}" srcOrd="1" destOrd="0" presId="urn:microsoft.com/office/officeart/2018/2/layout/IconVerticalSolidList"/>
    <dgm:cxn modelId="{828FE7F1-BBE0-47E3-8E41-0C285A6EB4DC}" type="presParOf" srcId="{16D62123-99DF-43F4-8EED-09086A5E3B09}" destId="{2DD2DB58-9B63-4227-9C6F-EE73865EC2D2}" srcOrd="2" destOrd="0" presId="urn:microsoft.com/office/officeart/2018/2/layout/IconVerticalSolidList"/>
    <dgm:cxn modelId="{2AA54B5A-36FA-4EFB-8671-556351A36C50}" type="presParOf" srcId="{2DD2DB58-9B63-4227-9C6F-EE73865EC2D2}" destId="{2A66DB44-B579-4944-833B-8C23B3878B53}" srcOrd="0" destOrd="0" presId="urn:microsoft.com/office/officeart/2018/2/layout/IconVerticalSolidList"/>
    <dgm:cxn modelId="{C9DB5C57-256F-463E-B2C9-04A8EC614BCE}" type="presParOf" srcId="{2DD2DB58-9B63-4227-9C6F-EE73865EC2D2}" destId="{1B5E6D12-52A3-4732-8756-7954F26BF210}" srcOrd="1" destOrd="0" presId="urn:microsoft.com/office/officeart/2018/2/layout/IconVerticalSolidList"/>
    <dgm:cxn modelId="{283DB277-036A-4AB7-91EB-14CD1193634E}" type="presParOf" srcId="{2DD2DB58-9B63-4227-9C6F-EE73865EC2D2}" destId="{8EFC37EA-7D99-43D6-B03D-F741DBCC673E}" srcOrd="2" destOrd="0" presId="urn:microsoft.com/office/officeart/2018/2/layout/IconVerticalSolidList"/>
    <dgm:cxn modelId="{8A4FBB7A-8642-4772-9972-62D3CF742989}" type="presParOf" srcId="{2DD2DB58-9B63-4227-9C6F-EE73865EC2D2}" destId="{3329BECB-8602-400C-849A-9DD8FA6BA567}" srcOrd="3" destOrd="0" presId="urn:microsoft.com/office/officeart/2018/2/layout/IconVerticalSolidList"/>
    <dgm:cxn modelId="{C1D8EC17-8324-49F8-ABC3-87949BBB5904}" type="presParOf" srcId="{2DD2DB58-9B63-4227-9C6F-EE73865EC2D2}" destId="{E62E885B-D628-48D1-9C94-444F0DD57C8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B53AD-1C58-4E7C-8C42-07D817676FC7}">
      <dsp:nvSpPr>
        <dsp:cNvPr id="0" name=""/>
        <dsp:cNvSpPr/>
      </dsp:nvSpPr>
      <dsp:spPr>
        <a:xfrm>
          <a:off x="0" y="1074"/>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EC02F-21CE-4F6E-BC5A-6591F58693AC}">
      <dsp:nvSpPr>
        <dsp:cNvPr id="0" name=""/>
        <dsp:cNvSpPr/>
      </dsp:nvSpPr>
      <dsp:spPr>
        <a:xfrm>
          <a:off x="138468" y="104067"/>
          <a:ext cx="251761" cy="251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49695-5489-46E5-AC67-E3BAC79A5114}">
      <dsp:nvSpPr>
        <dsp:cNvPr id="0" name=""/>
        <dsp:cNvSpPr/>
      </dsp:nvSpPr>
      <dsp:spPr>
        <a:xfrm>
          <a:off x="528699" y="1074"/>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528699" y="1074"/>
        <a:ext cx="4638386" cy="457748"/>
      </dsp:txXfrm>
    </dsp:sp>
    <dsp:sp modelId="{18BC429F-5D93-41D5-8911-BB4E57288B32}">
      <dsp:nvSpPr>
        <dsp:cNvPr id="0" name=""/>
        <dsp:cNvSpPr/>
      </dsp:nvSpPr>
      <dsp:spPr>
        <a:xfrm>
          <a:off x="0" y="573259"/>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54C64-E8FD-4525-BD6F-2D5583167B28}">
      <dsp:nvSpPr>
        <dsp:cNvPr id="0" name=""/>
        <dsp:cNvSpPr/>
      </dsp:nvSpPr>
      <dsp:spPr>
        <a:xfrm>
          <a:off x="138468" y="676253"/>
          <a:ext cx="251761" cy="251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59D11-A6DD-45E7-A8D4-908FCC57D5E1}">
      <dsp:nvSpPr>
        <dsp:cNvPr id="0" name=""/>
        <dsp:cNvSpPr/>
      </dsp:nvSpPr>
      <dsp:spPr>
        <a:xfrm>
          <a:off x="528699" y="573259"/>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528699" y="573259"/>
        <a:ext cx="4638386" cy="457748"/>
      </dsp:txXfrm>
    </dsp:sp>
    <dsp:sp modelId="{5CBEA7C3-8760-47BC-9E73-3FBA4B3EA6D6}">
      <dsp:nvSpPr>
        <dsp:cNvPr id="0" name=""/>
        <dsp:cNvSpPr/>
      </dsp:nvSpPr>
      <dsp:spPr>
        <a:xfrm>
          <a:off x="0" y="1145445"/>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D703DA-E5C3-441F-BCC0-1E1698A75AA8}">
      <dsp:nvSpPr>
        <dsp:cNvPr id="0" name=""/>
        <dsp:cNvSpPr/>
      </dsp:nvSpPr>
      <dsp:spPr>
        <a:xfrm>
          <a:off x="138468" y="1248438"/>
          <a:ext cx="251761" cy="2517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5EBC1-6AA5-4002-BBDF-856373D42004}">
      <dsp:nvSpPr>
        <dsp:cNvPr id="0" name=""/>
        <dsp:cNvSpPr/>
      </dsp:nvSpPr>
      <dsp:spPr>
        <a:xfrm>
          <a:off x="528699" y="1145445"/>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528699" y="1145445"/>
        <a:ext cx="4638386" cy="457748"/>
      </dsp:txXfrm>
    </dsp:sp>
    <dsp:sp modelId="{CA30FF0A-DD37-4A39-ADE9-A7A6FBA25666}">
      <dsp:nvSpPr>
        <dsp:cNvPr id="0" name=""/>
        <dsp:cNvSpPr/>
      </dsp:nvSpPr>
      <dsp:spPr>
        <a:xfrm>
          <a:off x="0" y="1717630"/>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B75418-3E25-4FF1-8D7C-0FBEEA58606A}">
      <dsp:nvSpPr>
        <dsp:cNvPr id="0" name=""/>
        <dsp:cNvSpPr/>
      </dsp:nvSpPr>
      <dsp:spPr>
        <a:xfrm>
          <a:off x="138468" y="1820623"/>
          <a:ext cx="251761" cy="2517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76B930-0735-4AEE-8BF0-7FADE8FCA5BD}">
      <dsp:nvSpPr>
        <dsp:cNvPr id="0" name=""/>
        <dsp:cNvSpPr/>
      </dsp:nvSpPr>
      <dsp:spPr>
        <a:xfrm>
          <a:off x="528699" y="1717630"/>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528699" y="1717630"/>
        <a:ext cx="4638386" cy="457748"/>
      </dsp:txXfrm>
    </dsp:sp>
    <dsp:sp modelId="{84E102E8-B9A2-47A9-9008-D08E74FBF231}">
      <dsp:nvSpPr>
        <dsp:cNvPr id="0" name=""/>
        <dsp:cNvSpPr/>
      </dsp:nvSpPr>
      <dsp:spPr>
        <a:xfrm>
          <a:off x="0" y="2289815"/>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B3734-0425-49D6-987C-EE701098E3FD}">
      <dsp:nvSpPr>
        <dsp:cNvPr id="0" name=""/>
        <dsp:cNvSpPr/>
      </dsp:nvSpPr>
      <dsp:spPr>
        <a:xfrm>
          <a:off x="138468" y="2392809"/>
          <a:ext cx="251761" cy="2517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264C0F-6C0C-44DD-AEAD-2E83DB14724F}">
      <dsp:nvSpPr>
        <dsp:cNvPr id="0" name=""/>
        <dsp:cNvSpPr/>
      </dsp:nvSpPr>
      <dsp:spPr>
        <a:xfrm>
          <a:off x="528699" y="2289815"/>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528699" y="2289815"/>
        <a:ext cx="4638386" cy="457748"/>
      </dsp:txXfrm>
    </dsp:sp>
    <dsp:sp modelId="{EBC49E9C-2D0F-4AF4-80E1-A96715AC84B7}">
      <dsp:nvSpPr>
        <dsp:cNvPr id="0" name=""/>
        <dsp:cNvSpPr/>
      </dsp:nvSpPr>
      <dsp:spPr>
        <a:xfrm>
          <a:off x="0" y="2862001"/>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34E64-7F9E-4281-8ED4-11F1B8127C0E}">
      <dsp:nvSpPr>
        <dsp:cNvPr id="0" name=""/>
        <dsp:cNvSpPr/>
      </dsp:nvSpPr>
      <dsp:spPr>
        <a:xfrm>
          <a:off x="138468" y="2964994"/>
          <a:ext cx="251761" cy="25176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E881F0-B32B-487E-84CA-8177332FF64C}">
      <dsp:nvSpPr>
        <dsp:cNvPr id="0" name=""/>
        <dsp:cNvSpPr/>
      </dsp:nvSpPr>
      <dsp:spPr>
        <a:xfrm>
          <a:off x="528699" y="2862001"/>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528699" y="2862001"/>
        <a:ext cx="4638386" cy="457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48039-C707-49EF-8BBA-0D95667201F4}">
      <dsp:nvSpPr>
        <dsp:cNvPr id="0" name=""/>
        <dsp:cNvSpPr/>
      </dsp:nvSpPr>
      <dsp:spPr>
        <a:xfrm>
          <a:off x="0" y="715004"/>
          <a:ext cx="10499275" cy="1320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A191C-E8FF-4253-9581-6600B7E6C167}">
      <dsp:nvSpPr>
        <dsp:cNvPr id="0" name=""/>
        <dsp:cNvSpPr/>
      </dsp:nvSpPr>
      <dsp:spPr>
        <a:xfrm>
          <a:off x="399302" y="1012005"/>
          <a:ext cx="726004" cy="7260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E95B4-9917-4E6A-A041-F05FFFA677DF}">
      <dsp:nvSpPr>
        <dsp:cNvPr id="0" name=""/>
        <dsp:cNvSpPr/>
      </dsp:nvSpPr>
      <dsp:spPr>
        <a:xfrm>
          <a:off x="1524608" y="715004"/>
          <a:ext cx="4724673" cy="1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1" tIns="139701" rIns="139701" bIns="139701" numCol="1" spcCol="1270" anchor="ctr" anchorCtr="0">
          <a:noAutofit/>
        </a:bodyPr>
        <a:lstStyle/>
        <a:p>
          <a:pPr marL="0" lvl="0" indent="0" algn="l" defTabSz="1111250">
            <a:lnSpc>
              <a:spcPct val="100000"/>
            </a:lnSpc>
            <a:spcBef>
              <a:spcPct val="0"/>
            </a:spcBef>
            <a:spcAft>
              <a:spcPct val="35000"/>
            </a:spcAft>
            <a:buNone/>
          </a:pPr>
          <a:r>
            <a:rPr lang="en-US" sz="2500" kern="1200"/>
            <a:t>Project background and context</a:t>
          </a:r>
        </a:p>
      </dsp:txBody>
      <dsp:txXfrm>
        <a:off x="1524608" y="715004"/>
        <a:ext cx="4724673" cy="1320007"/>
      </dsp:txXfrm>
    </dsp:sp>
    <dsp:sp modelId="{318D1D4D-A7A4-4DF3-AC49-EE4F206D5FEB}">
      <dsp:nvSpPr>
        <dsp:cNvPr id="0" name=""/>
        <dsp:cNvSpPr/>
      </dsp:nvSpPr>
      <dsp:spPr>
        <a:xfrm>
          <a:off x="6249282" y="715004"/>
          <a:ext cx="4249992" cy="1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1" tIns="139701" rIns="139701" bIns="139701" numCol="1" spcCol="1270" anchor="ctr" anchorCtr="0">
          <a:noAutofit/>
        </a:bodyPr>
        <a:lstStyle/>
        <a:p>
          <a:pPr marL="0" lvl="0" indent="0" algn="l" defTabSz="577850">
            <a:lnSpc>
              <a:spcPct val="100000"/>
            </a:lnSpc>
            <a:spcBef>
              <a:spcPct val="0"/>
            </a:spcBef>
            <a:spcAft>
              <a:spcPct val="35000"/>
            </a:spcAft>
            <a:buNone/>
          </a:pPr>
          <a:r>
            <a:rPr lang="en-US" sz="1300" kern="1200"/>
            <a:t>SpaceX Falcon 9 Rocket Launches =&gt; $62mm</a:t>
          </a:r>
        </a:p>
        <a:p>
          <a:pPr marL="0" lvl="0" indent="0" algn="l" defTabSz="577850">
            <a:lnSpc>
              <a:spcPct val="100000"/>
            </a:lnSpc>
            <a:spcBef>
              <a:spcPct val="0"/>
            </a:spcBef>
            <a:spcAft>
              <a:spcPct val="35000"/>
            </a:spcAft>
            <a:buNone/>
          </a:pPr>
          <a:r>
            <a:rPr lang="en-US" sz="1300" kern="1200"/>
            <a:t>Other Providers Cost =&gt; $165mm</a:t>
          </a:r>
        </a:p>
        <a:p>
          <a:pPr marL="0" lvl="0" indent="0" algn="l" defTabSz="577850">
            <a:lnSpc>
              <a:spcPct val="100000"/>
            </a:lnSpc>
            <a:spcBef>
              <a:spcPct val="0"/>
            </a:spcBef>
            <a:spcAft>
              <a:spcPct val="35000"/>
            </a:spcAft>
            <a:buNone/>
          </a:pPr>
          <a:r>
            <a:rPr lang="en-US" sz="1300" kern="1200"/>
            <a:t>The nearly $100mm in savings is due to SpaceX’s proprietary rocket reuse technology post-first stage launch.</a:t>
          </a:r>
        </a:p>
      </dsp:txBody>
      <dsp:txXfrm>
        <a:off x="6249282" y="715004"/>
        <a:ext cx="4249992" cy="1320007"/>
      </dsp:txXfrm>
    </dsp:sp>
    <dsp:sp modelId="{2A66DB44-B579-4944-833B-8C23B3878B53}">
      <dsp:nvSpPr>
        <dsp:cNvPr id="0" name=""/>
        <dsp:cNvSpPr/>
      </dsp:nvSpPr>
      <dsp:spPr>
        <a:xfrm>
          <a:off x="0" y="2365013"/>
          <a:ext cx="10499275" cy="1320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E6D12-52A3-4732-8756-7954F26BF210}">
      <dsp:nvSpPr>
        <dsp:cNvPr id="0" name=""/>
        <dsp:cNvSpPr/>
      </dsp:nvSpPr>
      <dsp:spPr>
        <a:xfrm>
          <a:off x="399302" y="2662015"/>
          <a:ext cx="726004" cy="7260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29BECB-8602-400C-849A-9DD8FA6BA567}">
      <dsp:nvSpPr>
        <dsp:cNvPr id="0" name=""/>
        <dsp:cNvSpPr/>
      </dsp:nvSpPr>
      <dsp:spPr>
        <a:xfrm>
          <a:off x="1524608" y="2365013"/>
          <a:ext cx="4724673" cy="1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1" tIns="139701" rIns="139701" bIns="139701" numCol="1" spcCol="1270" anchor="ctr" anchorCtr="0">
          <a:noAutofit/>
        </a:bodyPr>
        <a:lstStyle/>
        <a:p>
          <a:pPr marL="0" lvl="0" indent="0" algn="l" defTabSz="1111250">
            <a:lnSpc>
              <a:spcPct val="100000"/>
            </a:lnSpc>
            <a:spcBef>
              <a:spcPct val="0"/>
            </a:spcBef>
            <a:spcAft>
              <a:spcPct val="35000"/>
            </a:spcAft>
            <a:buNone/>
          </a:pPr>
          <a:r>
            <a:rPr lang="en-US" sz="2500" kern="1200"/>
            <a:t>Problems you want to find answers</a:t>
          </a:r>
        </a:p>
      </dsp:txBody>
      <dsp:txXfrm>
        <a:off x="1524608" y="2365013"/>
        <a:ext cx="4724673" cy="1320007"/>
      </dsp:txXfrm>
    </dsp:sp>
    <dsp:sp modelId="{E62E885B-D628-48D1-9C94-444F0DD57C8A}">
      <dsp:nvSpPr>
        <dsp:cNvPr id="0" name=""/>
        <dsp:cNvSpPr/>
      </dsp:nvSpPr>
      <dsp:spPr>
        <a:xfrm>
          <a:off x="6249282" y="2365013"/>
          <a:ext cx="4249992" cy="1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1" tIns="139701" rIns="139701" bIns="139701" numCol="1" spcCol="1270" anchor="ctr" anchorCtr="0">
          <a:noAutofit/>
        </a:bodyPr>
        <a:lstStyle/>
        <a:p>
          <a:pPr marL="0" lvl="0" indent="0" algn="l" defTabSz="577850">
            <a:lnSpc>
              <a:spcPct val="100000"/>
            </a:lnSpc>
            <a:spcBef>
              <a:spcPct val="0"/>
            </a:spcBef>
            <a:spcAft>
              <a:spcPct val="35000"/>
            </a:spcAft>
            <a:buNone/>
          </a:pPr>
          <a:r>
            <a:rPr lang="en-US" sz="1300" kern="1200"/>
            <a:t>Will SpaceX’s Falcon 9 Rocket land successfully?</a:t>
          </a:r>
        </a:p>
        <a:p>
          <a:pPr marL="0" lvl="0" indent="0" algn="l" defTabSz="577850">
            <a:lnSpc>
              <a:spcPct val="100000"/>
            </a:lnSpc>
            <a:spcBef>
              <a:spcPct val="0"/>
            </a:spcBef>
            <a:spcAft>
              <a:spcPct val="35000"/>
            </a:spcAft>
            <a:buNone/>
          </a:pPr>
          <a:r>
            <a:rPr lang="en-US" sz="1300" kern="1200"/>
            <a:t>What is the historical success rate of these past launches?</a:t>
          </a:r>
        </a:p>
        <a:p>
          <a:pPr marL="0" lvl="0" indent="0" algn="l" defTabSz="577850">
            <a:lnSpc>
              <a:spcPct val="100000"/>
            </a:lnSpc>
            <a:spcBef>
              <a:spcPct val="0"/>
            </a:spcBef>
            <a:spcAft>
              <a:spcPct val="35000"/>
            </a:spcAft>
            <a:buNone/>
          </a:pPr>
          <a:r>
            <a:rPr lang="en-US" sz="1300" kern="1200"/>
            <a:t>What metrics may be utilized in prediction of the probability of success for future launches?</a:t>
          </a:r>
        </a:p>
      </dsp:txBody>
      <dsp:txXfrm>
        <a:off x="6249282" y="2365013"/>
        <a:ext cx="4249992" cy="1320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837232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Shangrila/IBM-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IBM-Data-Science-Capstone-Project/edadataviz.ipynb%20at%20main%20&#183;%20iShangrila/IBM-Data-Science-Capstone-Project%20(github.co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Shangrila/IBM-Data-Scienc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Shangrila/IBM-Data-Science-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Shangrila/IBM-Data-Science-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IBM-Data-Science-Capstone-Project/spacex_dash_app.py%20at%20main%20&#183;%20iShangrila/IBM-Data-Science-Capstone-Project%20(github.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Shangrila/IBM-Data-Science-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IBM-Data-Science-Capstone-Project/SpaceX_Machine%20Learning%20Prediction_Part_5.ipynb%20at%20main%20&#183;%20iShangrila/IBM-Data-Science-Capstone-Project%20(github.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Shangrila/IBM-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Shangrila/IBM-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3130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Hargobind S. Gill</a:t>
            </a:r>
          </a:p>
          <a:p>
            <a:r>
              <a:rPr lang="en-US" dirty="0">
                <a:solidFill>
                  <a:schemeClr val="bg2"/>
                </a:solidFill>
                <a:latin typeface="Abadi" panose="020B0604020104020204" pitchFamily="34" charset="0"/>
                <a:ea typeface="SF Pro" pitchFamily="2" charset="0"/>
                <a:cs typeface="SF Pro" pitchFamily="2" charset="0"/>
              </a:rPr>
              <a:t>Saturday, July 20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244746"/>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lvl="1"/>
            <a:r>
              <a:rPr lang="en-US" sz="1800" dirty="0">
                <a:solidFill>
                  <a:schemeClr val="accent3">
                    <a:lumMod val="25000"/>
                  </a:schemeClr>
                </a:solidFill>
                <a:latin typeface="Abadi" panose="020B0604020104020204" pitchFamily="34" charset="0"/>
              </a:rPr>
              <a:t>Utilizing Exploratory Data Analysis (EDA) toolkits in order to readily identify pattern sequences in data structures.</a:t>
            </a:r>
          </a:p>
          <a:p>
            <a:pPr lvl="1"/>
            <a:endParaRPr lang="en-US" sz="1800" dirty="0">
              <a:solidFill>
                <a:schemeClr val="accent3">
                  <a:lumMod val="25000"/>
                </a:schemeClr>
              </a:solidFill>
              <a:latin typeface="Abadi" panose="020B0604020104020204" pitchFamily="34" charset="0"/>
            </a:endParaRPr>
          </a:p>
          <a:p>
            <a:pPr lvl="1"/>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cxnSp>
        <p:nvCxnSpPr>
          <p:cNvPr id="2" name="Straight Arrow Connector 1">
            <a:extLst>
              <a:ext uri="{FF2B5EF4-FFF2-40B4-BE49-F238E27FC236}">
                <a16:creationId xmlns:a16="http://schemas.microsoft.com/office/drawing/2014/main" id="{C06655B5-AB93-B8FD-E823-87712B00A7C8}"/>
              </a:ext>
            </a:extLst>
          </p:cNvPr>
          <p:cNvCxnSpPr>
            <a:cxnSpLocks/>
          </p:cNvCxnSpPr>
          <p:nvPr/>
        </p:nvCxnSpPr>
        <p:spPr>
          <a:xfrm>
            <a:off x="3267512" y="4270233"/>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046AD6-D7CD-E673-242F-304778538313}"/>
              </a:ext>
            </a:extLst>
          </p:cNvPr>
          <p:cNvSpPr txBox="1"/>
          <p:nvPr/>
        </p:nvSpPr>
        <p:spPr>
          <a:xfrm>
            <a:off x="4681057" y="3808568"/>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Identification of Labels + Boolean Operators to Define Success / Failure</a:t>
            </a:r>
          </a:p>
        </p:txBody>
      </p:sp>
      <p:cxnSp>
        <p:nvCxnSpPr>
          <p:cNvPr id="6" name="Straight Arrow Connector 5">
            <a:extLst>
              <a:ext uri="{FF2B5EF4-FFF2-40B4-BE49-F238E27FC236}">
                <a16:creationId xmlns:a16="http://schemas.microsoft.com/office/drawing/2014/main" id="{C58D3408-E38D-B23F-B57E-7030C2BC0305}"/>
              </a:ext>
            </a:extLst>
          </p:cNvPr>
          <p:cNvCxnSpPr>
            <a:cxnSpLocks/>
          </p:cNvCxnSpPr>
          <p:nvPr/>
        </p:nvCxnSpPr>
        <p:spPr>
          <a:xfrm>
            <a:off x="7487175" y="4240601"/>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BBB2B1-75C0-A648-B99A-F75A3CCEA319}"/>
              </a:ext>
            </a:extLst>
          </p:cNvPr>
          <p:cNvSpPr txBox="1"/>
          <p:nvPr/>
        </p:nvSpPr>
        <p:spPr>
          <a:xfrm>
            <a:off x="8900720" y="3808568"/>
            <a:ext cx="2806118" cy="923330"/>
          </a:xfrm>
          <a:prstGeom prst="rect">
            <a:avLst/>
          </a:prstGeom>
          <a:solidFill>
            <a:schemeClr val="accent5">
              <a:lumMod val="75000"/>
            </a:schemeClr>
          </a:solidFill>
        </p:spPr>
        <p:txBody>
          <a:bodyPr wrap="square" rtlCol="0">
            <a:spAutoFit/>
          </a:bodyPr>
          <a:lstStyle/>
          <a:p>
            <a:pPr algn="ctr"/>
            <a:r>
              <a:rPr lang="en-US" i="1" dirty="0">
                <a:solidFill>
                  <a:schemeClr val="bg1"/>
                </a:solidFill>
              </a:rPr>
              <a:t>OPTIONAL</a:t>
            </a:r>
          </a:p>
          <a:p>
            <a:pPr algn="ctr"/>
            <a:r>
              <a:rPr lang="en-US" dirty="0">
                <a:solidFill>
                  <a:schemeClr val="bg1"/>
                </a:solidFill>
              </a:rPr>
              <a:t>Export Cleaned Data </a:t>
            </a:r>
          </a:p>
          <a:p>
            <a:pPr algn="ctr"/>
            <a:r>
              <a:rPr lang="en-US" dirty="0">
                <a:solidFill>
                  <a:schemeClr val="bg1"/>
                </a:solidFill>
              </a:rPr>
              <a:t>to .csv file format</a:t>
            </a:r>
          </a:p>
        </p:txBody>
      </p:sp>
      <p:sp>
        <p:nvSpPr>
          <p:cNvPr id="9" name="TextBox 8">
            <a:extLst>
              <a:ext uri="{FF2B5EF4-FFF2-40B4-BE49-F238E27FC236}">
                <a16:creationId xmlns:a16="http://schemas.microsoft.com/office/drawing/2014/main" id="{7ADEA327-310A-C1D7-303B-9FE7D44BBBCA}"/>
              </a:ext>
            </a:extLst>
          </p:cNvPr>
          <p:cNvSpPr txBox="1"/>
          <p:nvPr/>
        </p:nvSpPr>
        <p:spPr>
          <a:xfrm>
            <a:off x="485163" y="3808568"/>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Import/Load Data into Pandas </a:t>
            </a:r>
            <a:r>
              <a:rPr lang="en-US" dirty="0" err="1">
                <a:solidFill>
                  <a:schemeClr val="bg1"/>
                </a:solidFill>
              </a:rPr>
              <a:t>DataFrame</a:t>
            </a:r>
            <a:r>
              <a:rPr lang="en-US" dirty="0">
                <a:solidFill>
                  <a:schemeClr val="bg1"/>
                </a:solidFill>
              </a:rPr>
              <a:t> + Clean for Null or Missing Values</a:t>
            </a:r>
          </a:p>
        </p:txBody>
      </p:sp>
      <p:sp>
        <p:nvSpPr>
          <p:cNvPr id="10" name="TextBox 9">
            <a:extLst>
              <a:ext uri="{FF2B5EF4-FFF2-40B4-BE49-F238E27FC236}">
                <a16:creationId xmlns:a16="http://schemas.microsoft.com/office/drawing/2014/main" id="{9C71D7C7-DC5C-88BC-4277-6939F4FD944B}"/>
              </a:ext>
            </a:extLst>
          </p:cNvPr>
          <p:cNvSpPr txBox="1"/>
          <p:nvPr/>
        </p:nvSpPr>
        <p:spPr>
          <a:xfrm>
            <a:off x="322977" y="6025628"/>
            <a:ext cx="1291904" cy="369332"/>
          </a:xfrm>
          <a:prstGeom prst="rect">
            <a:avLst/>
          </a:prstGeom>
          <a:solidFill>
            <a:schemeClr val="accent5">
              <a:lumMod val="20000"/>
              <a:lumOff val="80000"/>
            </a:schemeClr>
          </a:solidFill>
        </p:spPr>
        <p:txBody>
          <a:bodyPr wrap="square" rtlCol="0">
            <a:spAutoFit/>
          </a:bodyPr>
          <a:lstStyle/>
          <a:p>
            <a:r>
              <a:rPr lang="en-US" b="1" i="1" dirty="0">
                <a:hlinkClick r:id="rId3"/>
              </a:rPr>
              <a:t>GitHub Link</a:t>
            </a:r>
            <a:endParaRPr lang="en-US" b="1" i="1"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457200" lvl="1" indent="0">
              <a:lnSpc>
                <a:spcPct val="100000"/>
              </a:lnSpc>
              <a:spcBef>
                <a:spcPts val="1400"/>
              </a:spcBef>
              <a:buNone/>
            </a:pPr>
            <a:r>
              <a:rPr lang="en-US" sz="2000" dirty="0">
                <a:solidFill>
                  <a:schemeClr val="accent3">
                    <a:lumMod val="25000"/>
                  </a:schemeClr>
                </a:solidFill>
                <a:latin typeface="Abadi"/>
              </a:rPr>
              <a:t>The following charts were plotted in accordance with the </a:t>
            </a:r>
            <a:r>
              <a:rPr lang="en-US" sz="2000" dirty="0" err="1">
                <a:solidFill>
                  <a:schemeClr val="accent3">
                    <a:lumMod val="25000"/>
                  </a:schemeClr>
                </a:solidFill>
                <a:latin typeface="Abadi"/>
              </a:rPr>
              <a:t>Jupyter</a:t>
            </a:r>
            <a:r>
              <a:rPr lang="en-US" sz="2000" dirty="0">
                <a:solidFill>
                  <a:schemeClr val="accent3">
                    <a:lumMod val="25000"/>
                  </a:schemeClr>
                </a:solidFill>
                <a:latin typeface="Abadi"/>
              </a:rPr>
              <a:t> Assignment</a:t>
            </a:r>
          </a:p>
          <a:p>
            <a:pPr lvl="2">
              <a:lnSpc>
                <a:spcPct val="100000"/>
              </a:lnSpc>
              <a:spcBef>
                <a:spcPts val="1400"/>
              </a:spcBef>
            </a:pPr>
            <a:r>
              <a:rPr lang="en-US" sz="1800" dirty="0">
                <a:solidFill>
                  <a:schemeClr val="accent3">
                    <a:lumMod val="25000"/>
                  </a:schemeClr>
                </a:solidFill>
                <a:latin typeface="Abadi"/>
              </a:rPr>
              <a:t>Flight Number v. Outcomes</a:t>
            </a:r>
          </a:p>
          <a:p>
            <a:pPr lvl="2">
              <a:lnSpc>
                <a:spcPct val="100000"/>
              </a:lnSpc>
              <a:spcBef>
                <a:spcPts val="1400"/>
              </a:spcBef>
            </a:pPr>
            <a:r>
              <a:rPr lang="en-US" sz="1800" dirty="0">
                <a:solidFill>
                  <a:schemeClr val="accent3">
                    <a:lumMod val="25000"/>
                  </a:schemeClr>
                </a:solidFill>
                <a:latin typeface="Abadi"/>
              </a:rPr>
              <a:t>Flight Number v. Launch Site</a:t>
            </a:r>
          </a:p>
          <a:p>
            <a:pPr lvl="2">
              <a:lnSpc>
                <a:spcPct val="100000"/>
              </a:lnSpc>
              <a:spcBef>
                <a:spcPts val="1400"/>
              </a:spcBef>
            </a:pPr>
            <a:r>
              <a:rPr lang="en-US" sz="1800" dirty="0">
                <a:solidFill>
                  <a:schemeClr val="accent3">
                    <a:lumMod val="25000"/>
                  </a:schemeClr>
                </a:solidFill>
                <a:latin typeface="Abadi"/>
              </a:rPr>
              <a:t>Payload v. Launch Site</a:t>
            </a:r>
          </a:p>
          <a:p>
            <a:pPr lvl="2">
              <a:lnSpc>
                <a:spcPct val="100000"/>
              </a:lnSpc>
              <a:spcBef>
                <a:spcPts val="1400"/>
              </a:spcBef>
            </a:pPr>
            <a:r>
              <a:rPr lang="en-US" sz="1800" dirty="0">
                <a:solidFill>
                  <a:schemeClr val="accent3">
                    <a:lumMod val="25000"/>
                  </a:schemeClr>
                </a:solidFill>
                <a:latin typeface="Abadi"/>
              </a:rPr>
              <a:t>Payload v. Orbit</a:t>
            </a:r>
          </a:p>
          <a:p>
            <a:pPr lvl="2">
              <a:lnSpc>
                <a:spcPct val="100000"/>
              </a:lnSpc>
              <a:spcBef>
                <a:spcPts val="1400"/>
              </a:spcBef>
            </a:pPr>
            <a:r>
              <a:rPr lang="en-US" sz="1800" dirty="0">
                <a:solidFill>
                  <a:schemeClr val="accent3">
                    <a:lumMod val="25000"/>
                  </a:schemeClr>
                </a:solidFill>
                <a:latin typeface="Abadi"/>
              </a:rPr>
              <a:t>Orbit v. Outcome</a:t>
            </a:r>
          </a:p>
          <a:p>
            <a:pPr lvl="2">
              <a:lnSpc>
                <a:spcPct val="100000"/>
              </a:lnSpc>
              <a:spcBef>
                <a:spcPts val="1400"/>
              </a:spcBef>
            </a:pPr>
            <a:r>
              <a:rPr lang="en-US" sz="1800" dirty="0">
                <a:solidFill>
                  <a:schemeClr val="accent3">
                    <a:lumMod val="25000"/>
                  </a:schemeClr>
                </a:solidFill>
                <a:latin typeface="Abadi"/>
              </a:rPr>
              <a:t>Flight Number v. Orbit</a:t>
            </a:r>
          </a:p>
          <a:p>
            <a:pPr lvl="2">
              <a:lnSpc>
                <a:spcPct val="100000"/>
              </a:lnSpc>
              <a:spcBef>
                <a:spcPts val="1400"/>
              </a:spcBef>
            </a:pPr>
            <a:r>
              <a:rPr lang="en-US" sz="1800" dirty="0">
                <a:solidFill>
                  <a:schemeClr val="accent3">
                    <a:lumMod val="25000"/>
                  </a:schemeClr>
                </a:solidFill>
                <a:latin typeface="Abadi"/>
              </a:rPr>
              <a:t>As well as, the Year-on-Year Success Rate v. Orbit</a:t>
            </a:r>
          </a:p>
          <a:p>
            <a:pPr marL="914400" lvl="2" indent="0">
              <a:lnSpc>
                <a:spcPct val="100000"/>
              </a:lnSpc>
              <a:spcBef>
                <a:spcPts val="1400"/>
              </a:spcBef>
              <a:buNone/>
            </a:pPr>
            <a:r>
              <a:rPr lang="en-US" sz="1800" i="1" dirty="0">
                <a:solidFill>
                  <a:schemeClr val="accent3">
                    <a:lumMod val="25000"/>
                  </a:schemeClr>
                </a:solidFill>
                <a:latin typeface="Abadi"/>
              </a:rPr>
              <a:t>- These charts were provisioned such as to analyze dependency arguments, impacts of variables on one another, as well as trend determination on a YoY basis.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9" name="TextBox 8">
            <a:extLst>
              <a:ext uri="{FF2B5EF4-FFF2-40B4-BE49-F238E27FC236}">
                <a16:creationId xmlns:a16="http://schemas.microsoft.com/office/drawing/2014/main" id="{D1D701E1-8078-E90B-C4C1-70483C90638F}"/>
              </a:ext>
            </a:extLst>
          </p:cNvPr>
          <p:cNvSpPr txBox="1"/>
          <p:nvPr/>
        </p:nvSpPr>
        <p:spPr>
          <a:xfrm>
            <a:off x="322977" y="6025628"/>
            <a:ext cx="1291904" cy="369332"/>
          </a:xfrm>
          <a:prstGeom prst="rect">
            <a:avLst/>
          </a:prstGeom>
          <a:solidFill>
            <a:schemeClr val="accent5">
              <a:lumMod val="20000"/>
              <a:lumOff val="80000"/>
            </a:schemeClr>
          </a:solidFill>
        </p:spPr>
        <p:txBody>
          <a:bodyPr wrap="square" rtlCol="0">
            <a:spAutoFit/>
          </a:bodyPr>
          <a:lstStyle/>
          <a:p>
            <a:r>
              <a:rPr lang="en-US" b="1" i="1" dirty="0">
                <a:hlinkClick r:id="rId3" action="ppaction://hlinkfile"/>
              </a:rPr>
              <a:t>GitHub Link</a:t>
            </a:r>
            <a:endParaRPr lang="en-US" b="1" i="1"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144067" cy="3457517"/>
          </a:xfrm>
          <a:prstGeom prst="rect">
            <a:avLst/>
          </a:prstGeom>
        </p:spPr>
        <p:txBody>
          <a:bodyPr lIns="91440" tIns="45720" rIns="91440" bIns="45720" anchor="t"/>
          <a:lstStyle/>
          <a:p>
            <a:r>
              <a:rPr lang="en-US" sz="2000" dirty="0">
                <a:latin typeface="Abadi" panose="020B0604020104020204" pitchFamily="34" charset="0"/>
              </a:rPr>
              <a:t>Individuals Steps Involved:</a:t>
            </a:r>
          </a:p>
          <a:p>
            <a:pPr lvl="1"/>
            <a:r>
              <a:rPr lang="en-US" sz="1600" dirty="0">
                <a:latin typeface="Abadi" panose="020B0604020104020204" pitchFamily="34" charset="0"/>
              </a:rPr>
              <a:t>Firstly, one is surveying the database in order to draw conclusions upon any patterns that exist.</a:t>
            </a:r>
          </a:p>
          <a:p>
            <a:pPr lvl="1"/>
            <a:endParaRPr lang="en-US" sz="1600" dirty="0">
              <a:latin typeface="Abadi" panose="020B0604020104020204" pitchFamily="34" charset="0"/>
            </a:endParaRPr>
          </a:p>
          <a:p>
            <a:pPr lvl="1"/>
            <a:r>
              <a:rPr lang="en-US" sz="1600" dirty="0">
                <a:latin typeface="Abadi" panose="020B0604020104020204" pitchFamily="34" charset="0"/>
              </a:rPr>
              <a:t>(</a:t>
            </a:r>
            <a:r>
              <a:rPr lang="en-US" sz="1600" dirty="0" err="1">
                <a:latin typeface="Abadi" panose="020B0604020104020204" pitchFamily="34" charset="0"/>
              </a:rPr>
              <a:t>i</a:t>
            </a:r>
            <a:r>
              <a:rPr lang="en-US" sz="1600" dirty="0">
                <a:latin typeface="Abadi" panose="020B0604020104020204" pitchFamily="34" charset="0"/>
              </a:rPr>
              <a:t>) Loading + Pre-Processing of Data</a:t>
            </a:r>
          </a:p>
          <a:p>
            <a:pPr lvl="1"/>
            <a:r>
              <a:rPr lang="en-US" sz="1600" dirty="0">
                <a:latin typeface="Abadi" panose="020B0604020104020204" pitchFamily="34" charset="0"/>
              </a:rPr>
              <a:t>(ii) </a:t>
            </a:r>
            <a:r>
              <a:rPr lang="en-US" sz="1600" dirty="0" err="1">
                <a:latin typeface="Abadi" panose="020B0604020104020204" pitchFamily="34" charset="0"/>
              </a:rPr>
              <a:t>DataFrame</a:t>
            </a:r>
            <a:r>
              <a:rPr lang="en-US" sz="1600" dirty="0">
                <a:latin typeface="Abadi" panose="020B0604020104020204" pitchFamily="34" charset="0"/>
              </a:rPr>
              <a:t> Manipulation – Display of entries with names beginning in ‘CCA’</a:t>
            </a:r>
          </a:p>
          <a:p>
            <a:pPr lvl="1"/>
            <a:r>
              <a:rPr lang="en-US" sz="1600" dirty="0">
                <a:latin typeface="Abadi" panose="020B0604020104020204" pitchFamily="34" charset="0"/>
              </a:rPr>
              <a:t>(iii) Performing Arithmetic Operations Upon Specified Date Bounds (Counts + Rank b/w certain years)</a:t>
            </a:r>
          </a:p>
          <a:p>
            <a:pPr lvl="1"/>
            <a:r>
              <a:rPr lang="en-US" sz="1600" dirty="0">
                <a:latin typeface="Abadi" panose="020B0604020104020204" pitchFamily="34" charset="0"/>
              </a:rPr>
              <a:t>(iv) Illustrating Payload Carry on part of weightage &gt;=4,000 kg and &lt;=6,000 kg (Booster Versions List)</a:t>
            </a:r>
          </a:p>
          <a:p>
            <a:pPr lvl="1"/>
            <a:r>
              <a:rPr lang="en-US" sz="1600" dirty="0">
                <a:latin typeface="Abadi" panose="020B0604020104020204" pitchFamily="34" charset="0"/>
              </a:rPr>
              <a:t>(v) Formulating Counts of Successful and Failed Operations</a:t>
            </a:r>
          </a:p>
          <a:p>
            <a:pPr lvl="1"/>
            <a:r>
              <a:rPr lang="en-US" sz="1600" dirty="0">
                <a:latin typeface="Abadi" panose="020B0604020104020204" pitchFamily="34" charset="0"/>
              </a:rPr>
              <a:t>(vi) Decree booster versions which passed this requisite marking (such as Year = 2015)</a:t>
            </a:r>
          </a:p>
          <a:p>
            <a:pPr lvl="1"/>
            <a:r>
              <a:rPr lang="en-US" sz="1600" dirty="0">
                <a:latin typeface="Abadi" panose="020B0604020104020204" pitchFamily="34" charset="0"/>
              </a:rPr>
              <a:t>(vii) Displaying outcome distributions between the Year and Date Bounds</a:t>
            </a:r>
          </a:p>
          <a:p>
            <a:pPr lvl="1"/>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91E0D29-69EC-636E-2A59-0C40AF03CD0A}"/>
              </a:ext>
            </a:extLst>
          </p:cNvPr>
          <p:cNvSpPr txBox="1"/>
          <p:nvPr/>
        </p:nvSpPr>
        <p:spPr>
          <a:xfrm>
            <a:off x="322977" y="6025628"/>
            <a:ext cx="1291904" cy="369332"/>
          </a:xfrm>
          <a:prstGeom prst="rect">
            <a:avLst/>
          </a:prstGeom>
          <a:solidFill>
            <a:schemeClr val="accent5">
              <a:lumMod val="20000"/>
              <a:lumOff val="80000"/>
            </a:schemeClr>
          </a:solidFill>
        </p:spPr>
        <p:txBody>
          <a:bodyPr wrap="square" rtlCol="0">
            <a:spAutoFit/>
          </a:bodyPr>
          <a:lstStyle/>
          <a:p>
            <a:r>
              <a:rPr lang="en-US" b="1" i="1" dirty="0">
                <a:hlinkClick r:id="rId3"/>
              </a:rPr>
              <a:t>GitHub Link</a:t>
            </a:r>
            <a:endParaRPr lang="en-US" b="1" i="1"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2474638"/>
          </a:xfrm>
          <a:prstGeom prst="rect">
            <a:avLst/>
          </a:prstGeom>
        </p:spPr>
        <p:txBody>
          <a:bodyPr>
            <a:normAutofit fontScale="77500" lnSpcReduction="20000"/>
          </a:bodyPr>
          <a:lstStyle/>
          <a:p>
            <a:pPr marL="0" indent="0">
              <a:buNone/>
            </a:pPr>
            <a:r>
              <a:rPr lang="en-US" sz="3000" dirty="0">
                <a:latin typeface="Abadi" panose="020B0604020104020204" pitchFamily="34" charset="0"/>
              </a:rPr>
              <a:t>Folium Map Overview &amp; Contextual Framework:</a:t>
            </a:r>
          </a:p>
          <a:p>
            <a:pPr marL="0" indent="0">
              <a:buNone/>
            </a:pPr>
            <a:endParaRPr lang="en-US" sz="2400" dirty="0">
              <a:latin typeface="Abadi" panose="020B0604020104020204" pitchFamily="34" charset="0"/>
            </a:endParaRPr>
          </a:p>
          <a:p>
            <a:pPr marL="971550" lvl="1" indent="-514350">
              <a:buFont typeface="+mj-lt"/>
              <a:buAutoNum type="romanUcPeriod"/>
            </a:pPr>
            <a:r>
              <a:rPr lang="en-US" sz="2100" dirty="0">
                <a:latin typeface="Abadi" panose="020B0604020104020204" pitchFamily="34" charset="0"/>
              </a:rPr>
              <a:t>Determination of geographical markedness within data such as to note pattern recognition b/w launch sites</a:t>
            </a:r>
          </a:p>
          <a:p>
            <a:pPr marL="971550" lvl="1" indent="-514350">
              <a:buFont typeface="+mj-lt"/>
              <a:buAutoNum type="romanUcPeriod"/>
            </a:pPr>
            <a:endParaRPr lang="en-US" sz="2100" dirty="0">
              <a:latin typeface="Abadi" panose="020B0604020104020204" pitchFamily="34" charset="0"/>
            </a:endParaRPr>
          </a:p>
          <a:p>
            <a:pPr marL="971550" lvl="1" indent="-514350">
              <a:buFont typeface="+mj-lt"/>
              <a:buAutoNum type="romanUcPeriod"/>
            </a:pPr>
            <a:r>
              <a:rPr lang="en-US" sz="2100" dirty="0">
                <a:latin typeface="Abadi" panose="020B0604020104020204" pitchFamily="34" charset="0"/>
              </a:rPr>
              <a:t>Launch Site Testing and Folium Markers were illustrated as such:</a:t>
            </a:r>
          </a:p>
          <a:p>
            <a:pPr marL="971550" lvl="1" indent="-514350">
              <a:buFont typeface="+mj-lt"/>
              <a:buAutoNum type="romanUcPeriod"/>
            </a:pPr>
            <a:endParaRPr lang="en-US" sz="2100" dirty="0">
              <a:latin typeface="Abadi" panose="020B0604020104020204" pitchFamily="34" charset="0"/>
            </a:endParaRPr>
          </a:p>
          <a:p>
            <a:pPr marL="1428750" lvl="2" indent="-514350">
              <a:buFont typeface="+mj-lt"/>
              <a:buAutoNum type="arabicParenR"/>
            </a:pPr>
            <a:r>
              <a:rPr lang="en-US" sz="1400" dirty="0">
                <a:latin typeface="Abadi" panose="020B0604020104020204" pitchFamily="34" charset="0"/>
              </a:rPr>
              <a:t>Principally constructing a holistic map encompassing all launch sites within the United States,</a:t>
            </a:r>
          </a:p>
          <a:p>
            <a:pPr marL="1428750" lvl="2" indent="-514350">
              <a:buFont typeface="+mj-lt"/>
              <a:buAutoNum type="arabicParenR"/>
            </a:pPr>
            <a:r>
              <a:rPr lang="en-US" sz="1400" dirty="0">
                <a:latin typeface="Abadi" panose="020B0604020104020204" pitchFamily="34" charset="0"/>
              </a:rPr>
              <a:t>Pooling Successful and Failed Operations on part of Launches between the aforementioned sites</a:t>
            </a:r>
          </a:p>
          <a:p>
            <a:pPr marL="1428750" lvl="2" indent="-514350">
              <a:buFont typeface="+mj-lt"/>
              <a:buAutoNum type="arabicParenR"/>
            </a:pPr>
            <a:r>
              <a:rPr lang="en-US" sz="1400" dirty="0">
                <a:latin typeface="Abadi" panose="020B0604020104020204" pitchFamily="34" charset="0"/>
              </a:rPr>
              <a:t>Displaying Distance Markers to Identify Localized Structures for Launch Sites and Proximity to Landmarks</a:t>
            </a:r>
          </a:p>
          <a:p>
            <a:endParaRPr lang="en-US" sz="3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hlinkClick r:id="rId3"/>
            <a:extLst>
              <a:ext uri="{FF2B5EF4-FFF2-40B4-BE49-F238E27FC236}">
                <a16:creationId xmlns:a16="http://schemas.microsoft.com/office/drawing/2014/main" id="{19EDB23E-4D67-A208-4BE7-E7E2D5D116D5}"/>
              </a:ext>
            </a:extLst>
          </p:cNvPr>
          <p:cNvSpPr txBox="1"/>
          <p:nvPr/>
        </p:nvSpPr>
        <p:spPr>
          <a:xfrm>
            <a:off x="322977" y="6025628"/>
            <a:ext cx="1291904" cy="369332"/>
          </a:xfrm>
          <a:prstGeom prst="rect">
            <a:avLst/>
          </a:prstGeom>
          <a:solidFill>
            <a:schemeClr val="accent5">
              <a:lumMod val="20000"/>
              <a:lumOff val="80000"/>
            </a:schemeClr>
          </a:solidFill>
        </p:spPr>
        <p:txBody>
          <a:bodyPr wrap="square" rtlCol="0">
            <a:spAutoFit/>
          </a:bodyPr>
          <a:lstStyle/>
          <a:p>
            <a:r>
              <a:rPr lang="en-US" b="1" i="1" dirty="0">
                <a:hlinkClick r:id="rId3"/>
              </a:rPr>
              <a:t>GitHub Link</a:t>
            </a:r>
            <a:endParaRPr lang="en-US" b="1" i="1"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latin typeface="Abadi" panose="020B0604020104020204" pitchFamily="34" charset="0"/>
              </a:rPr>
              <a:t>An Overview of </a:t>
            </a:r>
            <a:r>
              <a:rPr lang="en-US" dirty="0" err="1">
                <a:latin typeface="Abadi" panose="020B0604020104020204" pitchFamily="34" charset="0"/>
              </a:rPr>
              <a:t>Plotly</a:t>
            </a:r>
            <a:r>
              <a:rPr lang="en-US" dirty="0">
                <a:latin typeface="Abadi" panose="020B0604020104020204" pitchFamily="34" charset="0"/>
              </a:rPr>
              <a:t> Dash:</a:t>
            </a:r>
          </a:p>
          <a:p>
            <a:pPr lvl="1"/>
            <a:r>
              <a:rPr lang="en-US" dirty="0">
                <a:latin typeface="Abadi" panose="020B0604020104020204" pitchFamily="34" charset="0"/>
              </a:rPr>
              <a:t>Selection for Launch Sites</a:t>
            </a:r>
          </a:p>
          <a:p>
            <a:pPr lvl="1"/>
            <a:r>
              <a:rPr lang="en-US" dirty="0">
                <a:latin typeface="Abadi" panose="020B0604020104020204" pitchFamily="34" charset="0"/>
              </a:rPr>
              <a:t>Relational Percentage Pie Chart – Launch Sites</a:t>
            </a:r>
          </a:p>
          <a:p>
            <a:pPr lvl="1"/>
            <a:r>
              <a:rPr lang="en-US" dirty="0">
                <a:latin typeface="Abadi" panose="020B0604020104020204" pitchFamily="34" charset="0"/>
              </a:rPr>
              <a:t>Correlation Scatterplots – Payload &amp; Success v. Launch Site</a:t>
            </a:r>
          </a:p>
          <a:p>
            <a:pPr lvl="1"/>
            <a:endParaRPr lang="en-US" dirty="0">
              <a:latin typeface="Abadi" panose="020B0604020104020204" pitchFamily="34" charset="0"/>
            </a:endParaRPr>
          </a:p>
          <a:p>
            <a:pPr marL="457200" lvl="1" indent="0">
              <a:buNone/>
            </a:pPr>
            <a:r>
              <a:rPr lang="en-US" i="1" dirty="0">
                <a:latin typeface="Abadi" panose="020B0604020104020204" pitchFamily="34" charset="0"/>
              </a:rPr>
              <a:t>In basic terms, this is to provide an illustrative and interactive framework within which one can analyze the mass of the payload, success of the launch, and launch site control features as it interrelates to these categories and between launch sites.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hlinkClick r:id="rId3"/>
            <a:extLst>
              <a:ext uri="{FF2B5EF4-FFF2-40B4-BE49-F238E27FC236}">
                <a16:creationId xmlns:a16="http://schemas.microsoft.com/office/drawing/2014/main" id="{5AEE10F2-787D-CA8E-A762-DFB4E1E333B5}"/>
              </a:ext>
            </a:extLst>
          </p:cNvPr>
          <p:cNvSpPr txBox="1"/>
          <p:nvPr/>
        </p:nvSpPr>
        <p:spPr>
          <a:xfrm>
            <a:off x="322977" y="6025628"/>
            <a:ext cx="1291904" cy="369332"/>
          </a:xfrm>
          <a:prstGeom prst="rect">
            <a:avLst/>
          </a:prstGeom>
          <a:solidFill>
            <a:schemeClr val="accent5">
              <a:lumMod val="20000"/>
              <a:lumOff val="80000"/>
            </a:schemeClr>
          </a:solidFill>
        </p:spPr>
        <p:txBody>
          <a:bodyPr wrap="square" rtlCol="0">
            <a:spAutoFit/>
          </a:bodyPr>
          <a:lstStyle/>
          <a:p>
            <a:r>
              <a:rPr lang="en-US" b="1" i="1" dirty="0">
                <a:hlinkClick r:id="rId4" action="ppaction://hlinkfile"/>
              </a:rPr>
              <a:t>GitHub Link</a:t>
            </a:r>
            <a:endParaRPr lang="en-US" b="1" i="1"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1431"/>
            <a:ext cx="9745589" cy="1890697"/>
          </a:xfrm>
          <a:prstGeom prst="rect">
            <a:avLst/>
          </a:prstGeom>
        </p:spPr>
        <p:txBody>
          <a:bodyPr>
            <a:normAutofit/>
          </a:bodyPr>
          <a:lstStyle/>
          <a:p>
            <a:r>
              <a:rPr lang="en-US" sz="2400" dirty="0">
                <a:latin typeface="Abadi" panose="020B0604020104020204" pitchFamily="34" charset="0"/>
              </a:rPr>
              <a:t>Steps Involved:</a:t>
            </a:r>
          </a:p>
          <a:p>
            <a:pPr lvl="1"/>
            <a:r>
              <a:rPr lang="en-US" sz="1400" dirty="0">
                <a:latin typeface="Abadi" panose="020B0604020104020204" pitchFamily="34" charset="0"/>
              </a:rPr>
              <a:t>Preprocessing of Data and Loading into Pandas </a:t>
            </a:r>
            <a:r>
              <a:rPr lang="en-US" sz="1400" dirty="0" err="1">
                <a:latin typeface="Abadi" panose="020B0604020104020204" pitchFamily="34" charset="0"/>
              </a:rPr>
              <a:t>DataFrame</a:t>
            </a:r>
            <a:r>
              <a:rPr lang="en-US" sz="1400" dirty="0">
                <a:latin typeface="Abadi" panose="020B0604020104020204" pitchFamily="34" charset="0"/>
              </a:rPr>
              <a:t> for manipulation purposes (ETL)</a:t>
            </a:r>
          </a:p>
          <a:p>
            <a:pPr lvl="1"/>
            <a:r>
              <a:rPr lang="en-US" sz="1400" dirty="0" err="1">
                <a:latin typeface="Abadi" panose="020B0604020104020204" pitchFamily="34" charset="0"/>
              </a:rPr>
              <a:t>StandardScaler</a:t>
            </a:r>
            <a:r>
              <a:rPr lang="en-US" sz="1400" dirty="0">
                <a:latin typeface="Abadi" panose="020B0604020104020204" pitchFamily="34" charset="0"/>
              </a:rPr>
              <a:t> Application on X and Conversion of Y (Target Variable = “Class”) to </a:t>
            </a:r>
            <a:r>
              <a:rPr lang="en-US" sz="1400" dirty="0" err="1">
                <a:latin typeface="Abadi" panose="020B0604020104020204" pitchFamily="34" charset="0"/>
              </a:rPr>
              <a:t>Numpy</a:t>
            </a:r>
            <a:r>
              <a:rPr lang="en-US" sz="1400" dirty="0">
                <a:latin typeface="Abadi" panose="020B0604020104020204" pitchFamily="34" charset="0"/>
              </a:rPr>
              <a:t> Array</a:t>
            </a:r>
          </a:p>
          <a:p>
            <a:pPr lvl="1"/>
            <a:r>
              <a:rPr lang="en-US" sz="1400" dirty="0">
                <a:latin typeface="Abadi" panose="020B0604020104020204" pitchFamily="34" charset="0"/>
              </a:rPr>
              <a:t>Splitting of Training and Testing Data using Train/Test Split, then utilizing </a:t>
            </a:r>
            <a:r>
              <a:rPr lang="en-US" sz="1400" dirty="0" err="1">
                <a:latin typeface="Abadi" panose="020B0604020104020204" pitchFamily="34" charset="0"/>
              </a:rPr>
              <a:t>GridSearchCV</a:t>
            </a:r>
            <a:r>
              <a:rPr lang="en-US" sz="1400" dirty="0">
                <a:latin typeface="Abadi" panose="020B0604020104020204" pitchFamily="34" charset="0"/>
              </a:rPr>
              <a:t> in order to optimize hyperparameters for model performance</a:t>
            </a:r>
          </a:p>
          <a:p>
            <a:pPr lvl="1"/>
            <a:r>
              <a:rPr lang="en-US" sz="1400" dirty="0">
                <a:latin typeface="Abadi" panose="020B0604020104020204" pitchFamily="34" charset="0"/>
              </a:rPr>
              <a:t>Algorithms utilized in this case include:</a:t>
            </a:r>
          </a:p>
          <a:p>
            <a:pPr lvl="2"/>
            <a:r>
              <a:rPr lang="en-US" sz="1400" dirty="0">
                <a:latin typeface="Abadi" panose="020B0604020104020204" pitchFamily="34" charset="0"/>
              </a:rPr>
              <a:t>Logistic Regression, SVC/SVM, Decision Tree (Classifier), K-Neighbors (Classifier)</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a:hlinkClick r:id="rId3"/>
            <a:extLst>
              <a:ext uri="{FF2B5EF4-FFF2-40B4-BE49-F238E27FC236}">
                <a16:creationId xmlns:a16="http://schemas.microsoft.com/office/drawing/2014/main" id="{ACD39F74-7084-A7CF-3796-90B132A059E7}"/>
              </a:ext>
            </a:extLst>
          </p:cNvPr>
          <p:cNvSpPr txBox="1"/>
          <p:nvPr/>
        </p:nvSpPr>
        <p:spPr>
          <a:xfrm>
            <a:off x="322977" y="6025628"/>
            <a:ext cx="1291904" cy="369332"/>
          </a:xfrm>
          <a:prstGeom prst="rect">
            <a:avLst/>
          </a:prstGeom>
          <a:solidFill>
            <a:schemeClr val="accent5">
              <a:lumMod val="20000"/>
              <a:lumOff val="80000"/>
            </a:schemeClr>
          </a:solidFill>
        </p:spPr>
        <p:txBody>
          <a:bodyPr wrap="square" rtlCol="0">
            <a:spAutoFit/>
          </a:bodyPr>
          <a:lstStyle/>
          <a:p>
            <a:r>
              <a:rPr lang="en-US" b="1" i="1" dirty="0">
                <a:hlinkClick r:id="rId4" action="ppaction://hlinkfile"/>
              </a:rPr>
              <a:t>GitHub Link</a:t>
            </a:r>
            <a:endParaRPr lang="en-US" b="1" i="1" dirty="0"/>
          </a:p>
        </p:txBody>
      </p:sp>
      <p:cxnSp>
        <p:nvCxnSpPr>
          <p:cNvPr id="8" name="Straight Arrow Connector 7">
            <a:extLst>
              <a:ext uri="{FF2B5EF4-FFF2-40B4-BE49-F238E27FC236}">
                <a16:creationId xmlns:a16="http://schemas.microsoft.com/office/drawing/2014/main" id="{5D9497A8-58A6-9F52-E2D3-0C11B813D52B}"/>
              </a:ext>
            </a:extLst>
          </p:cNvPr>
          <p:cNvCxnSpPr>
            <a:cxnSpLocks/>
          </p:cNvCxnSpPr>
          <p:nvPr/>
        </p:nvCxnSpPr>
        <p:spPr>
          <a:xfrm>
            <a:off x="3279396" y="4803011"/>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312B5C-82B4-5320-CFE9-5605EA559BC7}"/>
              </a:ext>
            </a:extLst>
          </p:cNvPr>
          <p:cNvSpPr txBox="1"/>
          <p:nvPr/>
        </p:nvSpPr>
        <p:spPr>
          <a:xfrm>
            <a:off x="4692941" y="4341346"/>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Standardization of Data + Conversion of “Class” (Target Var) to </a:t>
            </a:r>
            <a:r>
              <a:rPr lang="en-US" dirty="0" err="1">
                <a:solidFill>
                  <a:schemeClr val="bg1"/>
                </a:solidFill>
              </a:rPr>
              <a:t>Numpy</a:t>
            </a:r>
            <a:r>
              <a:rPr lang="en-US" dirty="0">
                <a:solidFill>
                  <a:schemeClr val="bg1"/>
                </a:solidFill>
              </a:rPr>
              <a:t> Array</a:t>
            </a:r>
          </a:p>
        </p:txBody>
      </p:sp>
      <p:cxnSp>
        <p:nvCxnSpPr>
          <p:cNvPr id="10" name="Straight Arrow Connector 9">
            <a:extLst>
              <a:ext uri="{FF2B5EF4-FFF2-40B4-BE49-F238E27FC236}">
                <a16:creationId xmlns:a16="http://schemas.microsoft.com/office/drawing/2014/main" id="{DC54D5AD-2D8B-E7F6-BA09-A0C4770F686F}"/>
              </a:ext>
            </a:extLst>
          </p:cNvPr>
          <p:cNvCxnSpPr>
            <a:cxnSpLocks/>
          </p:cNvCxnSpPr>
          <p:nvPr/>
        </p:nvCxnSpPr>
        <p:spPr>
          <a:xfrm>
            <a:off x="7499059" y="4773379"/>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C6F2A4-5B8E-08DC-FB6A-2F5D7EE6551D}"/>
              </a:ext>
            </a:extLst>
          </p:cNvPr>
          <p:cNvSpPr txBox="1"/>
          <p:nvPr/>
        </p:nvSpPr>
        <p:spPr>
          <a:xfrm>
            <a:off x="8912604" y="4341346"/>
            <a:ext cx="2806118" cy="923330"/>
          </a:xfrm>
          <a:prstGeom prst="rect">
            <a:avLst/>
          </a:prstGeom>
          <a:solidFill>
            <a:schemeClr val="accent5">
              <a:lumMod val="75000"/>
            </a:schemeClr>
          </a:solidFill>
        </p:spPr>
        <p:txBody>
          <a:bodyPr wrap="square" rtlCol="0">
            <a:spAutoFit/>
          </a:bodyPr>
          <a:lstStyle/>
          <a:p>
            <a:pPr algn="ctr"/>
            <a:r>
              <a:rPr lang="en-US" i="1" dirty="0">
                <a:solidFill>
                  <a:schemeClr val="bg1"/>
                </a:solidFill>
              </a:rPr>
              <a:t>Train/Test Split</a:t>
            </a:r>
          </a:p>
          <a:p>
            <a:pPr algn="ctr"/>
            <a:r>
              <a:rPr lang="en-US" i="1" dirty="0" err="1">
                <a:solidFill>
                  <a:schemeClr val="bg1"/>
                </a:solidFill>
              </a:rPr>
              <a:t>GridSearchCV</a:t>
            </a:r>
            <a:endParaRPr lang="en-US" i="1" dirty="0">
              <a:solidFill>
                <a:schemeClr val="bg1"/>
              </a:solidFill>
            </a:endParaRPr>
          </a:p>
          <a:p>
            <a:pPr algn="ctr"/>
            <a:r>
              <a:rPr lang="en-US" i="1" dirty="0">
                <a:solidFill>
                  <a:schemeClr val="bg1"/>
                </a:solidFill>
              </a:rPr>
              <a:t>Comparison of Model Perf.</a:t>
            </a:r>
            <a:endParaRPr lang="en-US" dirty="0">
              <a:solidFill>
                <a:schemeClr val="bg1"/>
              </a:solidFill>
            </a:endParaRPr>
          </a:p>
        </p:txBody>
      </p:sp>
      <p:sp>
        <p:nvSpPr>
          <p:cNvPr id="12" name="TextBox 11">
            <a:extLst>
              <a:ext uri="{FF2B5EF4-FFF2-40B4-BE49-F238E27FC236}">
                <a16:creationId xmlns:a16="http://schemas.microsoft.com/office/drawing/2014/main" id="{E5C946E5-7EF1-DD77-89A4-188FB89C096C}"/>
              </a:ext>
            </a:extLst>
          </p:cNvPr>
          <p:cNvSpPr txBox="1"/>
          <p:nvPr/>
        </p:nvSpPr>
        <p:spPr>
          <a:xfrm>
            <a:off x="497047" y="4341346"/>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Preprocessing of Data + Loading into Pandas </a:t>
            </a:r>
            <a:r>
              <a:rPr lang="en-US" dirty="0" err="1">
                <a:solidFill>
                  <a:schemeClr val="bg1"/>
                </a:solidFill>
              </a:rPr>
              <a:t>DataFrame</a:t>
            </a:r>
            <a:endParaRPr lang="en-US" dirty="0">
              <a:solidFill>
                <a:schemeClr val="bg1"/>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09509" y="4020424"/>
            <a:ext cx="3932238" cy="2657213"/>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Sites originally struggled with failures, positive checks strengthened over time</a:t>
            </a:r>
          </a:p>
          <a:p>
            <a:pPr>
              <a:lnSpc>
                <a:spcPct val="100000"/>
              </a:lnSpc>
              <a:spcBef>
                <a:spcPts val="1400"/>
              </a:spcBef>
            </a:pPr>
            <a:r>
              <a:rPr lang="en-US" sz="1600" b="1" dirty="0">
                <a:solidFill>
                  <a:schemeClr val="accent3">
                    <a:lumMod val="25000"/>
                  </a:schemeClr>
                </a:solidFill>
                <a:latin typeface="Abadi" panose="020B0604020104020204" pitchFamily="34" charset="0"/>
              </a:rPr>
              <a:t>VAFB SLC 4E </a:t>
            </a:r>
            <a:r>
              <a:rPr lang="en-US" sz="1600" dirty="0">
                <a:solidFill>
                  <a:schemeClr val="accent3">
                    <a:lumMod val="25000"/>
                  </a:schemeClr>
                </a:solidFill>
                <a:latin typeface="Abadi" panose="020B0604020104020204" pitchFamily="34" charset="0"/>
              </a:rPr>
              <a:t>had the best performance in terms of percentage Class Successes</a:t>
            </a:r>
          </a:p>
          <a:p>
            <a:pPr>
              <a:lnSpc>
                <a:spcPct val="100000"/>
              </a:lnSpc>
              <a:spcBef>
                <a:spcPts val="1400"/>
              </a:spcBef>
            </a:pPr>
            <a:r>
              <a:rPr lang="en-US" sz="1600" dirty="0">
                <a:solidFill>
                  <a:schemeClr val="accent3">
                    <a:lumMod val="25000"/>
                  </a:schemeClr>
                </a:solidFill>
                <a:latin typeface="Abadi" panose="020B0604020104020204" pitchFamily="34" charset="0"/>
              </a:rPr>
              <a:t>Earlier flights principally showcased signs of weakness and failure in Class determination</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C3B5968-167D-6007-8803-88CBB0E4DED2}"/>
              </a:ext>
            </a:extLst>
          </p:cNvPr>
          <p:cNvPicPr>
            <a:picLocks noChangeAspect="1"/>
          </p:cNvPicPr>
          <p:nvPr/>
        </p:nvPicPr>
        <p:blipFill>
          <a:blip r:embed="rId3"/>
          <a:stretch>
            <a:fillRect/>
          </a:stretch>
        </p:blipFill>
        <p:spPr>
          <a:xfrm>
            <a:off x="2076083" y="1413345"/>
            <a:ext cx="7493548" cy="246179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F15FA97-CC22-6A35-24FF-B80BF6B6958F}"/>
              </a:ext>
            </a:extLst>
          </p:cNvPr>
          <p:cNvPicPr>
            <a:picLocks noChangeAspect="1"/>
          </p:cNvPicPr>
          <p:nvPr/>
        </p:nvPicPr>
        <p:blipFill>
          <a:blip r:embed="rId3"/>
          <a:stretch>
            <a:fillRect/>
          </a:stretch>
        </p:blipFill>
        <p:spPr>
          <a:xfrm>
            <a:off x="1648673" y="1503988"/>
            <a:ext cx="8224730" cy="2682119"/>
          </a:xfrm>
          <a:prstGeom prst="rect">
            <a:avLst/>
          </a:prstGeom>
        </p:spPr>
      </p:pic>
      <p:sp>
        <p:nvSpPr>
          <p:cNvPr id="7" name="Content Placeholder 2">
            <a:extLst>
              <a:ext uri="{FF2B5EF4-FFF2-40B4-BE49-F238E27FC236}">
                <a16:creationId xmlns:a16="http://schemas.microsoft.com/office/drawing/2014/main" id="{6BF717B8-10AD-F8A8-07C0-A939E9B11687}"/>
              </a:ext>
            </a:extLst>
          </p:cNvPr>
          <p:cNvSpPr txBox="1">
            <a:spLocks/>
          </p:cNvSpPr>
          <p:nvPr/>
        </p:nvSpPr>
        <p:spPr>
          <a:xfrm>
            <a:off x="3895688" y="4331604"/>
            <a:ext cx="3932238" cy="23300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There exists a success breaking point for all launch sites above 7,000 kg, where most launches were 1 in the classification system.</a:t>
            </a:r>
          </a:p>
          <a:p>
            <a:pPr>
              <a:lnSpc>
                <a:spcPct val="100000"/>
              </a:lnSpc>
              <a:spcBef>
                <a:spcPts val="1400"/>
              </a:spcBef>
            </a:pPr>
            <a:r>
              <a:rPr lang="en-US" sz="1600" dirty="0">
                <a:solidFill>
                  <a:schemeClr val="accent3">
                    <a:lumMod val="25000"/>
                  </a:schemeClr>
                </a:solidFill>
                <a:latin typeface="Abadi" panose="020B0604020104020204" pitchFamily="34" charset="0"/>
              </a:rPr>
              <a:t>It is seen that launches with higher Payload Mass (in kg) had higher chances of success than the overall distribution.</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graphicFrame>
        <p:nvGraphicFramePr>
          <p:cNvPr id="21" name="Content Placeholder 2">
            <a:extLst>
              <a:ext uri="{FF2B5EF4-FFF2-40B4-BE49-F238E27FC236}">
                <a16:creationId xmlns:a16="http://schemas.microsoft.com/office/drawing/2014/main" id="{D94557FE-EFB6-C64F-D3BA-D4F96C38E89A}"/>
              </a:ext>
            </a:extLst>
          </p:cNvPr>
          <p:cNvGraphicFramePr/>
          <p:nvPr/>
        </p:nvGraphicFramePr>
        <p:xfrm>
          <a:off x="958697" y="2113240"/>
          <a:ext cx="5167086" cy="332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CB015F7B-8E46-8579-2FB5-F9E31BF77558}"/>
              </a:ext>
            </a:extLst>
          </p:cNvPr>
          <p:cNvSpPr txBox="1">
            <a:spLocks/>
          </p:cNvSpPr>
          <p:nvPr/>
        </p:nvSpPr>
        <p:spPr>
          <a:xfrm>
            <a:off x="3895688" y="4425192"/>
            <a:ext cx="3932238" cy="22364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Orbits such as ES-L1, SSO, HEO, and GEO consistently performed the best amongst the rest, with success rates near or at 1.</a:t>
            </a:r>
          </a:p>
          <a:p>
            <a:pPr>
              <a:lnSpc>
                <a:spcPct val="100000"/>
              </a:lnSpc>
              <a:spcBef>
                <a:spcPts val="1400"/>
              </a:spcBef>
            </a:pPr>
            <a:r>
              <a:rPr lang="en-US" sz="1600" dirty="0">
                <a:solidFill>
                  <a:schemeClr val="accent3">
                    <a:lumMod val="25000"/>
                  </a:schemeClr>
                </a:solidFill>
                <a:latin typeface="Abadi" panose="020B0604020104020204" pitchFamily="34" charset="0"/>
              </a:rPr>
              <a:t>SO, having only one launch, could not display any tangible data to be studied.</a:t>
            </a:r>
          </a:p>
        </p:txBody>
      </p:sp>
      <p:pic>
        <p:nvPicPr>
          <p:cNvPr id="7" name="Picture 6">
            <a:extLst>
              <a:ext uri="{FF2B5EF4-FFF2-40B4-BE49-F238E27FC236}">
                <a16:creationId xmlns:a16="http://schemas.microsoft.com/office/drawing/2014/main" id="{81E91442-822F-E767-ED5C-26FCA7C124FF}"/>
              </a:ext>
            </a:extLst>
          </p:cNvPr>
          <p:cNvPicPr>
            <a:picLocks noChangeAspect="1"/>
          </p:cNvPicPr>
          <p:nvPr/>
        </p:nvPicPr>
        <p:blipFill>
          <a:blip r:embed="rId3"/>
          <a:stretch>
            <a:fillRect/>
          </a:stretch>
        </p:blipFill>
        <p:spPr>
          <a:xfrm>
            <a:off x="1749104" y="1356407"/>
            <a:ext cx="8693791" cy="30337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41761D3-13CC-424F-E7D6-F217F421251F}"/>
              </a:ext>
            </a:extLst>
          </p:cNvPr>
          <p:cNvPicPr>
            <a:picLocks noChangeAspect="1"/>
          </p:cNvPicPr>
          <p:nvPr/>
        </p:nvPicPr>
        <p:blipFill>
          <a:blip r:embed="rId3"/>
          <a:stretch>
            <a:fillRect/>
          </a:stretch>
        </p:blipFill>
        <p:spPr>
          <a:xfrm>
            <a:off x="1806750" y="1362968"/>
            <a:ext cx="8442121" cy="2876124"/>
          </a:xfrm>
          <a:prstGeom prst="rect">
            <a:avLst/>
          </a:prstGeom>
        </p:spPr>
      </p:pic>
      <p:sp>
        <p:nvSpPr>
          <p:cNvPr id="7" name="Content Placeholder 2">
            <a:extLst>
              <a:ext uri="{FF2B5EF4-FFF2-40B4-BE49-F238E27FC236}">
                <a16:creationId xmlns:a16="http://schemas.microsoft.com/office/drawing/2014/main" id="{4A4F3A3C-CE8D-F3D2-B9EA-8B3D26B63433}"/>
              </a:ext>
            </a:extLst>
          </p:cNvPr>
          <p:cNvSpPr txBox="1">
            <a:spLocks/>
          </p:cNvSpPr>
          <p:nvPr/>
        </p:nvSpPr>
        <p:spPr>
          <a:xfrm>
            <a:off x="3895688" y="4425192"/>
            <a:ext cx="3932238" cy="22364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There exists a wide diversity amongst orbits and flight numbers, with some participating across the broadness of the spectrum and some only at the upper echelons of the flight numbers.</a:t>
            </a:r>
          </a:p>
          <a:p>
            <a:pPr>
              <a:lnSpc>
                <a:spcPct val="100000"/>
              </a:lnSpc>
              <a:spcBef>
                <a:spcPts val="1400"/>
              </a:spcBef>
            </a:pPr>
            <a:r>
              <a:rPr lang="en-US" sz="1600" dirty="0">
                <a:solidFill>
                  <a:schemeClr val="accent3">
                    <a:lumMod val="25000"/>
                  </a:schemeClr>
                </a:solidFill>
                <a:latin typeface="Abadi" panose="020B0604020104020204" pitchFamily="34" charset="0"/>
              </a:rPr>
              <a:t>As flight numbers increase, generally, the success rate also increases (which can generally be seen as FL &gt; 60).</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A70748E4-67D8-C04E-A2E9-A2B25AD3AC0D}"/>
              </a:ext>
            </a:extLst>
          </p:cNvPr>
          <p:cNvSpPr txBox="1">
            <a:spLocks/>
          </p:cNvSpPr>
          <p:nvPr/>
        </p:nvSpPr>
        <p:spPr>
          <a:xfrm>
            <a:off x="3895688" y="4629498"/>
            <a:ext cx="3932238" cy="2032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most successful orbits typically have tighter ranges for payload masses such as SSO, ES-L1, HEO, and GEO.</a:t>
            </a:r>
          </a:p>
          <a:p>
            <a:pPr>
              <a:lnSpc>
                <a:spcPct val="100000"/>
              </a:lnSpc>
              <a:spcBef>
                <a:spcPts val="1400"/>
              </a:spcBef>
            </a:pPr>
            <a:r>
              <a:rPr lang="en-US" sz="1600" dirty="0">
                <a:solidFill>
                  <a:schemeClr val="accent3">
                    <a:lumMod val="25000"/>
                  </a:schemeClr>
                </a:solidFill>
                <a:latin typeface="Abadi" panose="020B0604020104020204" pitchFamily="34" charset="0"/>
              </a:rPr>
              <a:t>As such, orbits with tighter ranges showcase better success rates than wider ones.</a:t>
            </a:r>
          </a:p>
        </p:txBody>
      </p:sp>
      <p:pic>
        <p:nvPicPr>
          <p:cNvPr id="7" name="Picture 6">
            <a:extLst>
              <a:ext uri="{FF2B5EF4-FFF2-40B4-BE49-F238E27FC236}">
                <a16:creationId xmlns:a16="http://schemas.microsoft.com/office/drawing/2014/main" id="{F7E53EFC-C657-ED51-CAF7-1C386EC20ECE}"/>
              </a:ext>
            </a:extLst>
          </p:cNvPr>
          <p:cNvPicPr>
            <a:picLocks noChangeAspect="1"/>
          </p:cNvPicPr>
          <p:nvPr/>
        </p:nvPicPr>
        <p:blipFill>
          <a:blip r:embed="rId3"/>
          <a:stretch>
            <a:fillRect/>
          </a:stretch>
        </p:blipFill>
        <p:spPr>
          <a:xfrm>
            <a:off x="1515233" y="1292005"/>
            <a:ext cx="9025156" cy="31331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687496E6-AC7A-26EA-8D18-B8ADB3D061F3}"/>
              </a:ext>
            </a:extLst>
          </p:cNvPr>
          <p:cNvSpPr txBox="1">
            <a:spLocks/>
          </p:cNvSpPr>
          <p:nvPr/>
        </p:nvSpPr>
        <p:spPr>
          <a:xfrm>
            <a:off x="3895688" y="4629498"/>
            <a:ext cx="3932238" cy="203214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Success rate has generally increased year on year, with only a significant downturn present between 2017 and 2018.</a:t>
            </a:r>
          </a:p>
          <a:p>
            <a:pPr>
              <a:lnSpc>
                <a:spcPct val="100000"/>
              </a:lnSpc>
              <a:spcBef>
                <a:spcPts val="1400"/>
              </a:spcBef>
            </a:pPr>
            <a:r>
              <a:rPr lang="en-US" sz="1600" dirty="0">
                <a:solidFill>
                  <a:schemeClr val="accent3">
                    <a:lumMod val="25000"/>
                  </a:schemeClr>
                </a:solidFill>
                <a:latin typeface="Abadi" panose="020B0604020104020204" pitchFamily="34" charset="0"/>
              </a:rPr>
              <a:t>This perhaps indicates technological improvements and better testing/safety measures in place to ensure successful launches.</a:t>
            </a:r>
          </a:p>
        </p:txBody>
      </p:sp>
      <p:pic>
        <p:nvPicPr>
          <p:cNvPr id="7" name="Picture 6">
            <a:extLst>
              <a:ext uri="{FF2B5EF4-FFF2-40B4-BE49-F238E27FC236}">
                <a16:creationId xmlns:a16="http://schemas.microsoft.com/office/drawing/2014/main" id="{2C9293CB-35B3-C165-24EB-4BBF27B7AA9E}"/>
              </a:ext>
            </a:extLst>
          </p:cNvPr>
          <p:cNvPicPr>
            <a:picLocks noChangeAspect="1"/>
          </p:cNvPicPr>
          <p:nvPr/>
        </p:nvPicPr>
        <p:blipFill>
          <a:blip r:embed="rId3"/>
          <a:stretch>
            <a:fillRect/>
          </a:stretch>
        </p:blipFill>
        <p:spPr>
          <a:xfrm>
            <a:off x="1365308" y="1319463"/>
            <a:ext cx="9461383" cy="32656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88E47B7D-094C-749C-3BE9-2B59681F74A6}"/>
              </a:ext>
            </a:extLst>
          </p:cNvPr>
          <p:cNvPicPr>
            <a:picLocks noChangeAspect="1"/>
          </p:cNvPicPr>
          <p:nvPr/>
        </p:nvPicPr>
        <p:blipFill>
          <a:blip r:embed="rId3"/>
          <a:stretch>
            <a:fillRect/>
          </a:stretch>
        </p:blipFill>
        <p:spPr>
          <a:xfrm>
            <a:off x="1717083" y="2102751"/>
            <a:ext cx="8621455" cy="4407105"/>
          </a:xfrm>
          <a:prstGeom prst="rect">
            <a:avLst/>
          </a:prstGeom>
        </p:spPr>
      </p:pic>
      <p:sp>
        <p:nvSpPr>
          <p:cNvPr id="8" name="TextBox 7">
            <a:extLst>
              <a:ext uri="{FF2B5EF4-FFF2-40B4-BE49-F238E27FC236}">
                <a16:creationId xmlns:a16="http://schemas.microsoft.com/office/drawing/2014/main" id="{A9987CF0-4D3B-4EA5-A439-674C3A9807FE}"/>
              </a:ext>
            </a:extLst>
          </p:cNvPr>
          <p:cNvSpPr txBox="1"/>
          <p:nvPr/>
        </p:nvSpPr>
        <p:spPr>
          <a:xfrm>
            <a:off x="1975607" y="1426128"/>
            <a:ext cx="8271545" cy="369332"/>
          </a:xfrm>
          <a:prstGeom prst="rect">
            <a:avLst/>
          </a:prstGeom>
          <a:noFill/>
        </p:spPr>
        <p:txBody>
          <a:bodyPr wrap="square" rtlCol="0">
            <a:spAutoFit/>
          </a:bodyPr>
          <a:lstStyle/>
          <a:p>
            <a:r>
              <a:rPr lang="en-US" dirty="0">
                <a:latin typeface="Abadi" panose="020B0604020104020204" pitchFamily="34" charset="0"/>
              </a:rPr>
              <a:t>Utilizing the DISTINCT operator to locate unique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2D979A4-D2E8-D79F-69A7-CE136E0770FB}"/>
              </a:ext>
            </a:extLst>
          </p:cNvPr>
          <p:cNvPicPr>
            <a:picLocks noChangeAspect="1"/>
          </p:cNvPicPr>
          <p:nvPr/>
        </p:nvPicPr>
        <p:blipFill>
          <a:blip r:embed="rId3"/>
          <a:stretch>
            <a:fillRect/>
          </a:stretch>
        </p:blipFill>
        <p:spPr>
          <a:xfrm>
            <a:off x="956344" y="2554659"/>
            <a:ext cx="10279311" cy="2512079"/>
          </a:xfrm>
          <a:prstGeom prst="rect">
            <a:avLst/>
          </a:prstGeom>
        </p:spPr>
      </p:pic>
      <p:sp>
        <p:nvSpPr>
          <p:cNvPr id="7" name="TextBox 6">
            <a:extLst>
              <a:ext uri="{FF2B5EF4-FFF2-40B4-BE49-F238E27FC236}">
                <a16:creationId xmlns:a16="http://schemas.microsoft.com/office/drawing/2014/main" id="{60EB633C-D979-D961-50EF-41D7100A6D3B}"/>
              </a:ext>
            </a:extLst>
          </p:cNvPr>
          <p:cNvSpPr txBox="1"/>
          <p:nvPr/>
        </p:nvSpPr>
        <p:spPr>
          <a:xfrm>
            <a:off x="1564547" y="1808259"/>
            <a:ext cx="9893425" cy="369332"/>
          </a:xfrm>
          <a:prstGeom prst="rect">
            <a:avLst/>
          </a:prstGeom>
          <a:noFill/>
        </p:spPr>
        <p:txBody>
          <a:bodyPr wrap="square" rtlCol="0">
            <a:spAutoFit/>
          </a:bodyPr>
          <a:lstStyle/>
          <a:p>
            <a:r>
              <a:rPr lang="en-US" dirty="0">
                <a:latin typeface="Abadi" panose="020B0604020104020204" pitchFamily="34" charset="0"/>
              </a:rPr>
              <a:t>Simply utilizing the LIMIT statement to display 5 records, where launch sites start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5CB308B-24D6-D719-4FA8-2E4BB29A8D20}"/>
              </a:ext>
            </a:extLst>
          </p:cNvPr>
          <p:cNvPicPr>
            <a:picLocks noChangeAspect="1"/>
          </p:cNvPicPr>
          <p:nvPr/>
        </p:nvPicPr>
        <p:blipFill>
          <a:blip r:embed="rId3"/>
          <a:stretch>
            <a:fillRect/>
          </a:stretch>
        </p:blipFill>
        <p:spPr>
          <a:xfrm>
            <a:off x="770011" y="2472572"/>
            <a:ext cx="10421923" cy="2566943"/>
          </a:xfrm>
          <a:prstGeom prst="rect">
            <a:avLst/>
          </a:prstGeom>
        </p:spPr>
      </p:pic>
      <p:sp>
        <p:nvSpPr>
          <p:cNvPr id="7" name="TextBox 6">
            <a:extLst>
              <a:ext uri="{FF2B5EF4-FFF2-40B4-BE49-F238E27FC236}">
                <a16:creationId xmlns:a16="http://schemas.microsoft.com/office/drawing/2014/main" id="{EBEE89C5-3C11-2779-DAC3-8745F74F42F0}"/>
              </a:ext>
            </a:extLst>
          </p:cNvPr>
          <p:cNvSpPr txBox="1"/>
          <p:nvPr/>
        </p:nvSpPr>
        <p:spPr>
          <a:xfrm>
            <a:off x="679511" y="1808259"/>
            <a:ext cx="10686171" cy="369332"/>
          </a:xfrm>
          <a:prstGeom prst="rect">
            <a:avLst/>
          </a:prstGeom>
          <a:noFill/>
        </p:spPr>
        <p:txBody>
          <a:bodyPr wrap="square" rtlCol="0">
            <a:spAutoFit/>
          </a:bodyPr>
          <a:lstStyle/>
          <a:p>
            <a:r>
              <a:rPr lang="en-US" dirty="0">
                <a:latin typeface="Abadi" panose="020B0604020104020204" pitchFamily="34" charset="0"/>
              </a:rPr>
              <a:t>Utilizing the built-in SUM function to display the total payload mass carried by boosters launched by NASA.</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6CC3343-06A7-2FB0-45CC-AD8552870F2B}"/>
              </a:ext>
            </a:extLst>
          </p:cNvPr>
          <p:cNvPicPr>
            <a:picLocks noChangeAspect="1"/>
          </p:cNvPicPr>
          <p:nvPr/>
        </p:nvPicPr>
        <p:blipFill>
          <a:blip r:embed="rId3"/>
          <a:stretch>
            <a:fillRect/>
          </a:stretch>
        </p:blipFill>
        <p:spPr>
          <a:xfrm>
            <a:off x="941664" y="2657961"/>
            <a:ext cx="10308672" cy="2557143"/>
          </a:xfrm>
          <a:prstGeom prst="rect">
            <a:avLst/>
          </a:prstGeom>
        </p:spPr>
      </p:pic>
      <p:sp>
        <p:nvSpPr>
          <p:cNvPr id="7" name="TextBox 6">
            <a:extLst>
              <a:ext uri="{FF2B5EF4-FFF2-40B4-BE49-F238E27FC236}">
                <a16:creationId xmlns:a16="http://schemas.microsoft.com/office/drawing/2014/main" id="{D44A3160-60A4-9BCF-B1F3-A97600413297}"/>
              </a:ext>
            </a:extLst>
          </p:cNvPr>
          <p:cNvSpPr txBox="1"/>
          <p:nvPr/>
        </p:nvSpPr>
        <p:spPr>
          <a:xfrm>
            <a:off x="941664" y="2039347"/>
            <a:ext cx="10429613" cy="369332"/>
          </a:xfrm>
          <a:prstGeom prst="rect">
            <a:avLst/>
          </a:prstGeom>
          <a:noFill/>
        </p:spPr>
        <p:txBody>
          <a:bodyPr wrap="square" rtlCol="0">
            <a:spAutoFit/>
          </a:bodyPr>
          <a:lstStyle/>
          <a:p>
            <a:r>
              <a:rPr lang="en-US" dirty="0">
                <a:latin typeface="Abadi" panose="020B0604020104020204" pitchFamily="34" charset="0"/>
              </a:rPr>
              <a:t>Using the AVG function in SQL to illustrate the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B69606F-C0A8-5B25-3BDC-10DD3F33C61C}"/>
              </a:ext>
            </a:extLst>
          </p:cNvPr>
          <p:cNvPicPr>
            <a:picLocks noChangeAspect="1"/>
          </p:cNvPicPr>
          <p:nvPr/>
        </p:nvPicPr>
        <p:blipFill>
          <a:blip r:embed="rId3"/>
          <a:stretch>
            <a:fillRect/>
          </a:stretch>
        </p:blipFill>
        <p:spPr>
          <a:xfrm>
            <a:off x="901816" y="2491453"/>
            <a:ext cx="10388367" cy="2604047"/>
          </a:xfrm>
          <a:prstGeom prst="rect">
            <a:avLst/>
          </a:prstGeom>
        </p:spPr>
      </p:pic>
      <p:sp>
        <p:nvSpPr>
          <p:cNvPr id="7" name="TextBox 6">
            <a:extLst>
              <a:ext uri="{FF2B5EF4-FFF2-40B4-BE49-F238E27FC236}">
                <a16:creationId xmlns:a16="http://schemas.microsoft.com/office/drawing/2014/main" id="{CA88AC53-9ED0-1B9D-8EDD-DD91EE802B13}"/>
              </a:ext>
            </a:extLst>
          </p:cNvPr>
          <p:cNvSpPr txBox="1"/>
          <p:nvPr/>
        </p:nvSpPr>
        <p:spPr>
          <a:xfrm>
            <a:off x="901816" y="1900538"/>
            <a:ext cx="10486239" cy="369332"/>
          </a:xfrm>
          <a:prstGeom prst="rect">
            <a:avLst/>
          </a:prstGeom>
          <a:noFill/>
        </p:spPr>
        <p:txBody>
          <a:bodyPr wrap="square" rtlCol="0">
            <a:spAutoFit/>
          </a:bodyPr>
          <a:lstStyle/>
          <a:p>
            <a:r>
              <a:rPr lang="en-US" dirty="0">
                <a:latin typeface="Abadi" panose="020B0604020104020204" pitchFamily="34" charset="0"/>
              </a:rPr>
              <a:t>Constructing a SQL statement around the MIN function and LIKE operator to narrow down data findings</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7C4720D-399F-B9FA-1FE4-895EBF2F94A0}"/>
              </a:ext>
            </a:extLst>
          </p:cNvPr>
          <p:cNvPicPr>
            <a:picLocks noChangeAspect="1"/>
          </p:cNvPicPr>
          <p:nvPr/>
        </p:nvPicPr>
        <p:blipFill>
          <a:blip r:embed="rId3"/>
          <a:stretch>
            <a:fillRect/>
          </a:stretch>
        </p:blipFill>
        <p:spPr>
          <a:xfrm>
            <a:off x="769690" y="2333154"/>
            <a:ext cx="10652620" cy="2561904"/>
          </a:xfrm>
          <a:prstGeom prst="rect">
            <a:avLst/>
          </a:prstGeom>
        </p:spPr>
      </p:pic>
      <p:sp>
        <p:nvSpPr>
          <p:cNvPr id="6" name="TextBox 5">
            <a:extLst>
              <a:ext uri="{FF2B5EF4-FFF2-40B4-BE49-F238E27FC236}">
                <a16:creationId xmlns:a16="http://schemas.microsoft.com/office/drawing/2014/main" id="{66D59832-B1B7-6815-FFE5-CF5283CB94F6}"/>
              </a:ext>
            </a:extLst>
          </p:cNvPr>
          <p:cNvSpPr txBox="1"/>
          <p:nvPr/>
        </p:nvSpPr>
        <p:spPr>
          <a:xfrm>
            <a:off x="770011" y="1808259"/>
            <a:ext cx="9893425" cy="369332"/>
          </a:xfrm>
          <a:prstGeom prst="rect">
            <a:avLst/>
          </a:prstGeom>
          <a:noFill/>
        </p:spPr>
        <p:txBody>
          <a:bodyPr wrap="square" rtlCol="0">
            <a:spAutoFit/>
          </a:bodyPr>
          <a:lstStyle/>
          <a:p>
            <a:r>
              <a:rPr lang="en-US" dirty="0">
                <a:latin typeface="Abadi" panose="020B0604020104020204" pitchFamily="34" charset="0"/>
              </a:rPr>
              <a:t>Proffering the AND operator to initiate logical statements for purposes of filtration and calculation</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29675" y="1803597"/>
            <a:ext cx="5195207" cy="413449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methodologies</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Data Collection via APIs &amp; Web Scraping</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Data Wrangling Techniques</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Exploratory Data Analysis with SQL &amp; Visualization Tools</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Interactive Visual Analytics w/ Folium</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Interactive Dashboard w/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Machine Learning Predictions (KNN, Decision Trees, SVM)</a:t>
            </a:r>
          </a:p>
          <a:p>
            <a:pPr>
              <a:spcBef>
                <a:spcPts val="1400"/>
              </a:spcBef>
              <a:buFont typeface="Arial" panose="020B0604020202020204" pitchFamily="34" charset="0"/>
              <a:buChar char="•"/>
            </a:pPr>
            <a:endParaRPr lang="en-US" sz="2000" i="1"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a:solidFill>
                  <a:schemeClr val="accent5"/>
                </a:solidFill>
              </a:rPr>
              <a:pPr>
                <a:spcAft>
                  <a:spcPts val="600"/>
                </a:spcAft>
              </a:pPr>
              <a:t>3</a:t>
            </a:fld>
            <a:endParaRPr lang="en-US" dirty="0">
              <a:solidFill>
                <a:schemeClr val="accent5"/>
              </a:solidFill>
            </a:endParaRPr>
          </a:p>
        </p:txBody>
      </p:sp>
      <p:sp>
        <p:nvSpPr>
          <p:cNvPr id="2" name="TextBox 1">
            <a:extLst>
              <a:ext uri="{FF2B5EF4-FFF2-40B4-BE49-F238E27FC236}">
                <a16:creationId xmlns:a16="http://schemas.microsoft.com/office/drawing/2014/main" id="{D9067C79-4400-6BC8-9CC7-E91D062817B7}"/>
              </a:ext>
            </a:extLst>
          </p:cNvPr>
          <p:cNvSpPr txBox="1"/>
          <p:nvPr/>
        </p:nvSpPr>
        <p:spPr>
          <a:xfrm>
            <a:off x="5725487" y="1607673"/>
            <a:ext cx="6165908" cy="4652556"/>
          </a:xfrm>
          <a:prstGeom prst="rect">
            <a:avLst/>
          </a:prstGeom>
          <a:noFill/>
        </p:spPr>
        <p:txBody>
          <a:bodyPr wrap="square" rtlCol="0">
            <a:spAutoFit/>
          </a:bodyPr>
          <a:lstStyle/>
          <a:p>
            <a:pPr marL="342900" indent="-342900">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p>
          <a:p>
            <a:pPr marL="742950" lvl="1" indent="-285750">
              <a:spcBef>
                <a:spcPts val="1400"/>
              </a:spcBef>
              <a:buFont typeface="Arial" panose="020B0604020202020204" pitchFamily="34" charset="0"/>
              <a:buChar char="•"/>
            </a:pPr>
            <a:r>
              <a:rPr lang="en-US" sz="1800" i="1" dirty="0">
                <a:solidFill>
                  <a:schemeClr val="accent3">
                    <a:lumMod val="25000"/>
                  </a:schemeClr>
                </a:solidFill>
                <a:latin typeface="Abadi" panose="020B0604020104020204" pitchFamily="34" charset="0"/>
              </a:rPr>
              <a:t>Success Rate Over Time:</a:t>
            </a:r>
            <a:r>
              <a:rPr lang="en-US" sz="1800" dirty="0">
                <a:solidFill>
                  <a:schemeClr val="accent3">
                    <a:lumMod val="25000"/>
                  </a:schemeClr>
                </a:solidFill>
                <a:latin typeface="Abadi" panose="020B0604020104020204" pitchFamily="34" charset="0"/>
              </a:rPr>
              <a:t> Significant Improvement over Defined Periods</a:t>
            </a:r>
          </a:p>
          <a:p>
            <a:pPr marL="742950" lvl="1" indent="-285750">
              <a:spcBef>
                <a:spcPts val="1400"/>
              </a:spcBef>
              <a:buFont typeface="Arial" panose="020B0604020202020204" pitchFamily="34" charset="0"/>
              <a:buChar char="•"/>
            </a:pPr>
            <a:r>
              <a:rPr lang="en-US" sz="1800" i="1" dirty="0">
                <a:solidFill>
                  <a:schemeClr val="accent3">
                    <a:lumMod val="25000"/>
                  </a:schemeClr>
                </a:solidFill>
                <a:latin typeface="Abadi" panose="020B0604020104020204" pitchFamily="34" charset="0"/>
              </a:rPr>
              <a:t>Success Rate by Launch Site: </a:t>
            </a:r>
            <a:r>
              <a:rPr lang="en-US" sz="1800" dirty="0">
                <a:solidFill>
                  <a:schemeClr val="accent3">
                    <a:lumMod val="25000"/>
                  </a:schemeClr>
                </a:solidFill>
                <a:latin typeface="Abadi" panose="020B0604020104020204" pitchFamily="34" charset="0"/>
              </a:rPr>
              <a:t>The highest success rate of all launch sites was </a:t>
            </a:r>
            <a:r>
              <a:rPr lang="en-US" sz="1800" b="1" dirty="0">
                <a:solidFill>
                  <a:schemeClr val="accent3">
                    <a:lumMod val="25000"/>
                  </a:schemeClr>
                </a:solidFill>
                <a:latin typeface="Abadi" panose="020B0604020104020204" pitchFamily="34" charset="0"/>
              </a:rPr>
              <a:t>KSC LC-39A</a:t>
            </a:r>
            <a:r>
              <a:rPr lang="en-US" sz="1800" dirty="0">
                <a:solidFill>
                  <a:schemeClr val="accent3">
                    <a:lumMod val="25000"/>
                  </a:schemeClr>
                </a:solidFill>
                <a:latin typeface="Abadi" panose="020B0604020104020204" pitchFamily="34" charset="0"/>
              </a:rPr>
              <a:t>.</a:t>
            </a:r>
          </a:p>
          <a:p>
            <a:pPr marL="742950" lvl="1" indent="-285750">
              <a:spcBef>
                <a:spcPts val="1400"/>
              </a:spcBef>
              <a:buFont typeface="Arial" panose="020B0604020202020204" pitchFamily="34" charset="0"/>
              <a:buChar char="•"/>
            </a:pPr>
            <a:r>
              <a:rPr lang="en-US" sz="1800" i="1" dirty="0">
                <a:solidFill>
                  <a:schemeClr val="accent3">
                    <a:lumMod val="25000"/>
                  </a:schemeClr>
                </a:solidFill>
                <a:latin typeface="Abadi" panose="020B0604020104020204" pitchFamily="34" charset="0"/>
              </a:rPr>
              <a:t>Success Rate by Orbit:</a:t>
            </a:r>
            <a:r>
              <a:rPr lang="en-US" sz="1800" dirty="0">
                <a:solidFill>
                  <a:schemeClr val="accent3">
                    <a:lumMod val="25000"/>
                  </a:schemeClr>
                </a:solidFill>
                <a:latin typeface="Abadi" panose="020B0604020104020204" pitchFamily="34" charset="0"/>
              </a:rPr>
              <a:t> The highest success rates observed were amongst </a:t>
            </a:r>
            <a:r>
              <a:rPr lang="en-US" sz="1800" b="1" dirty="0">
                <a:solidFill>
                  <a:schemeClr val="accent3">
                    <a:lumMod val="25000"/>
                  </a:schemeClr>
                </a:solidFill>
                <a:latin typeface="Abadi" panose="020B0604020104020204" pitchFamily="34" charset="0"/>
              </a:rPr>
              <a:t>ES-L1, SSO, HEO, &amp; GEO</a:t>
            </a:r>
            <a:r>
              <a:rPr lang="en-US" sz="1800" dirty="0">
                <a:solidFill>
                  <a:schemeClr val="accent3">
                    <a:lumMod val="25000"/>
                  </a:schemeClr>
                </a:solidFill>
                <a:latin typeface="Abadi" panose="020B0604020104020204" pitchFamily="34" charset="0"/>
              </a:rPr>
              <a:t>.</a:t>
            </a:r>
          </a:p>
          <a:p>
            <a:pPr marL="742950" lvl="1" indent="-285750">
              <a:spcBef>
                <a:spcPts val="1400"/>
              </a:spcBef>
              <a:buFont typeface="Arial" panose="020B0604020202020204" pitchFamily="34" charset="0"/>
              <a:buChar char="•"/>
            </a:pPr>
            <a:r>
              <a:rPr lang="en-US" sz="1800" i="1" dirty="0">
                <a:solidFill>
                  <a:schemeClr val="accent3">
                    <a:lumMod val="25000"/>
                  </a:schemeClr>
                </a:solidFill>
                <a:latin typeface="Abadi" panose="020B0604020104020204" pitchFamily="34" charset="0"/>
              </a:rPr>
              <a:t>Predictive Algorithms: </a:t>
            </a:r>
            <a:r>
              <a:rPr lang="en-US" sz="1800" dirty="0">
                <a:solidFill>
                  <a:schemeClr val="accent3">
                    <a:lumMod val="25000"/>
                  </a:schemeClr>
                </a:solidFill>
                <a:latin typeface="Abadi" panose="020B0604020104020204" pitchFamily="34" charset="0"/>
              </a:rPr>
              <a:t>The </a:t>
            </a:r>
            <a:r>
              <a:rPr lang="en-US" sz="1800" b="1" dirty="0" err="1">
                <a:solidFill>
                  <a:schemeClr val="accent3">
                    <a:lumMod val="25000"/>
                  </a:schemeClr>
                </a:solidFill>
                <a:latin typeface="Abadi" panose="020B0604020104020204" pitchFamily="34" charset="0"/>
              </a:rPr>
              <a:t>DecisionTreeClassifier</a:t>
            </a:r>
            <a:r>
              <a:rPr lang="en-US" sz="1800" dirty="0">
                <a:solidFill>
                  <a:schemeClr val="accent3">
                    <a:lumMod val="25000"/>
                  </a:schemeClr>
                </a:solidFill>
                <a:latin typeface="Abadi" panose="020B0604020104020204" pitchFamily="34" charset="0"/>
              </a:rPr>
              <a:t> was most </a:t>
            </a:r>
            <a:r>
              <a:rPr lang="en-US" sz="1800" dirty="0" err="1">
                <a:solidFill>
                  <a:schemeClr val="accent3">
                    <a:lumMod val="25000"/>
                  </a:schemeClr>
                </a:solidFill>
                <a:latin typeface="Abadi" panose="020B0604020104020204" pitchFamily="34" charset="0"/>
              </a:rPr>
              <a:t>accuracte</a:t>
            </a:r>
            <a:r>
              <a:rPr lang="en-US" sz="1800" dirty="0">
                <a:solidFill>
                  <a:schemeClr val="accent3">
                    <a:lumMod val="25000"/>
                  </a:schemeClr>
                </a:solidFill>
                <a:latin typeface="Abadi" panose="020B0604020104020204" pitchFamily="34" charset="0"/>
              </a:rPr>
              <a:t> in the prediction of landing outcomes.</a:t>
            </a:r>
          </a:p>
          <a:p>
            <a:pPr marL="742950" lvl="1" indent="-285750">
              <a:spcBef>
                <a:spcPts val="1400"/>
              </a:spcBef>
              <a:buFont typeface="Arial" panose="020B0604020202020204" pitchFamily="34" charset="0"/>
              <a:buChar char="•"/>
            </a:pPr>
            <a:r>
              <a:rPr lang="en-US" sz="1800" i="1" dirty="0">
                <a:solidFill>
                  <a:schemeClr val="accent3">
                    <a:lumMod val="25000"/>
                  </a:schemeClr>
                </a:solidFill>
                <a:latin typeface="Abadi" panose="020B0604020104020204" pitchFamily="34" charset="0"/>
              </a:rPr>
              <a:t>Payload Analysis: </a:t>
            </a:r>
            <a:r>
              <a:rPr lang="en-US" sz="1800" dirty="0">
                <a:solidFill>
                  <a:schemeClr val="accent3">
                    <a:lumMod val="25000"/>
                  </a:schemeClr>
                </a:solidFill>
                <a:latin typeface="Abadi" panose="020B0604020104020204" pitchFamily="34" charset="0"/>
              </a:rPr>
              <a:t>It is seen that heavier payloads have higher failure rates, though success of which improves over time.</a:t>
            </a:r>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7DD2BC8-8B86-7C12-879D-F9C2D0840F34}"/>
              </a:ext>
            </a:extLst>
          </p:cNvPr>
          <p:cNvPicPr>
            <a:picLocks noChangeAspect="1"/>
          </p:cNvPicPr>
          <p:nvPr/>
        </p:nvPicPr>
        <p:blipFill>
          <a:blip r:embed="rId3"/>
          <a:stretch>
            <a:fillRect/>
          </a:stretch>
        </p:blipFill>
        <p:spPr>
          <a:xfrm>
            <a:off x="2239896" y="1823469"/>
            <a:ext cx="7846476" cy="4829002"/>
          </a:xfrm>
          <a:prstGeom prst="rect">
            <a:avLst/>
          </a:prstGeom>
        </p:spPr>
      </p:pic>
      <p:sp>
        <p:nvSpPr>
          <p:cNvPr id="7" name="TextBox 6">
            <a:extLst>
              <a:ext uri="{FF2B5EF4-FFF2-40B4-BE49-F238E27FC236}">
                <a16:creationId xmlns:a16="http://schemas.microsoft.com/office/drawing/2014/main" id="{FBC85A41-80D7-399F-BF97-2B5D607D0F0F}"/>
              </a:ext>
            </a:extLst>
          </p:cNvPr>
          <p:cNvSpPr txBox="1"/>
          <p:nvPr/>
        </p:nvSpPr>
        <p:spPr>
          <a:xfrm>
            <a:off x="1631676" y="1413543"/>
            <a:ext cx="9893425" cy="369332"/>
          </a:xfrm>
          <a:prstGeom prst="rect">
            <a:avLst/>
          </a:prstGeom>
          <a:noFill/>
        </p:spPr>
        <p:txBody>
          <a:bodyPr wrap="square" rtlCol="0">
            <a:spAutoFit/>
          </a:bodyPr>
          <a:lstStyle/>
          <a:p>
            <a:r>
              <a:rPr lang="en-US" dirty="0">
                <a:latin typeface="Abadi" panose="020B0604020104020204" pitchFamily="34" charset="0"/>
              </a:rPr>
              <a:t>Developing the statement through the GROUP BY operator, decreeing counts by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29C462F-4ED3-27F6-2FF7-695479CEA169}"/>
              </a:ext>
            </a:extLst>
          </p:cNvPr>
          <p:cNvPicPr>
            <a:picLocks noChangeAspect="1"/>
          </p:cNvPicPr>
          <p:nvPr/>
        </p:nvPicPr>
        <p:blipFill>
          <a:blip r:embed="rId3"/>
          <a:stretch>
            <a:fillRect/>
          </a:stretch>
        </p:blipFill>
        <p:spPr>
          <a:xfrm>
            <a:off x="1845577" y="1798175"/>
            <a:ext cx="8644326" cy="4879462"/>
          </a:xfrm>
          <a:prstGeom prst="rect">
            <a:avLst/>
          </a:prstGeom>
        </p:spPr>
      </p:pic>
      <p:sp>
        <p:nvSpPr>
          <p:cNvPr id="7" name="TextBox 6">
            <a:extLst>
              <a:ext uri="{FF2B5EF4-FFF2-40B4-BE49-F238E27FC236}">
                <a16:creationId xmlns:a16="http://schemas.microsoft.com/office/drawing/2014/main" id="{E3427B57-37EA-6283-55C2-F5A449E54106}"/>
              </a:ext>
            </a:extLst>
          </p:cNvPr>
          <p:cNvSpPr txBox="1"/>
          <p:nvPr/>
        </p:nvSpPr>
        <p:spPr>
          <a:xfrm>
            <a:off x="1940276" y="1428843"/>
            <a:ext cx="9893425" cy="369332"/>
          </a:xfrm>
          <a:prstGeom prst="rect">
            <a:avLst/>
          </a:prstGeom>
          <a:noFill/>
        </p:spPr>
        <p:txBody>
          <a:bodyPr wrap="square" rtlCol="0">
            <a:spAutoFit/>
          </a:bodyPr>
          <a:lstStyle/>
          <a:p>
            <a:r>
              <a:rPr lang="en-US" dirty="0">
                <a:latin typeface="Abadi" panose="020B0604020104020204" pitchFamily="34" charset="0"/>
              </a:rPr>
              <a:t>Decreeing a subquery to further hone in requirements satisfied for max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280798-E0F2-3583-E4C2-84446E7BB7C0}"/>
              </a:ext>
            </a:extLst>
          </p:cNvPr>
          <p:cNvPicPr>
            <a:picLocks noChangeAspect="1"/>
          </p:cNvPicPr>
          <p:nvPr/>
        </p:nvPicPr>
        <p:blipFill>
          <a:blip r:embed="rId3"/>
          <a:stretch>
            <a:fillRect/>
          </a:stretch>
        </p:blipFill>
        <p:spPr>
          <a:xfrm>
            <a:off x="692091" y="2306409"/>
            <a:ext cx="10640037" cy="2000007"/>
          </a:xfrm>
          <a:prstGeom prst="rect">
            <a:avLst/>
          </a:prstGeom>
        </p:spPr>
      </p:pic>
      <p:sp>
        <p:nvSpPr>
          <p:cNvPr id="7" name="TextBox 6">
            <a:extLst>
              <a:ext uri="{FF2B5EF4-FFF2-40B4-BE49-F238E27FC236}">
                <a16:creationId xmlns:a16="http://schemas.microsoft.com/office/drawing/2014/main" id="{8E53DAD1-6DFA-0FED-48B9-4BAA5805589C}"/>
              </a:ext>
            </a:extLst>
          </p:cNvPr>
          <p:cNvSpPr txBox="1"/>
          <p:nvPr/>
        </p:nvSpPr>
        <p:spPr>
          <a:xfrm>
            <a:off x="770011" y="1808259"/>
            <a:ext cx="10687961" cy="369332"/>
          </a:xfrm>
          <a:prstGeom prst="rect">
            <a:avLst/>
          </a:prstGeom>
          <a:noFill/>
        </p:spPr>
        <p:txBody>
          <a:bodyPr wrap="square" rtlCol="0">
            <a:spAutoFit/>
          </a:bodyPr>
          <a:lstStyle/>
          <a:p>
            <a:r>
              <a:rPr lang="en-US" dirty="0">
                <a:latin typeface="Abadi" panose="020B0604020104020204" pitchFamily="34" charset="0"/>
              </a:rPr>
              <a:t>Constructing the statement utilizing the SUBSTR function which aids in filtration through date initialization</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59B6300-2A74-4953-0016-D5DD1DC0E747}"/>
              </a:ext>
            </a:extLst>
          </p:cNvPr>
          <p:cNvPicPr>
            <a:picLocks noChangeAspect="1"/>
          </p:cNvPicPr>
          <p:nvPr/>
        </p:nvPicPr>
        <p:blipFill>
          <a:blip r:embed="rId3"/>
          <a:stretch>
            <a:fillRect/>
          </a:stretch>
        </p:blipFill>
        <p:spPr>
          <a:xfrm>
            <a:off x="746620" y="2201649"/>
            <a:ext cx="10698760" cy="3359870"/>
          </a:xfrm>
          <a:prstGeom prst="rect">
            <a:avLst/>
          </a:prstGeom>
        </p:spPr>
      </p:pic>
      <p:sp>
        <p:nvSpPr>
          <p:cNvPr id="7" name="TextBox 6">
            <a:extLst>
              <a:ext uri="{FF2B5EF4-FFF2-40B4-BE49-F238E27FC236}">
                <a16:creationId xmlns:a16="http://schemas.microsoft.com/office/drawing/2014/main" id="{EF380234-9F2A-847F-498C-E3BD2432AC38}"/>
              </a:ext>
            </a:extLst>
          </p:cNvPr>
          <p:cNvSpPr txBox="1"/>
          <p:nvPr/>
        </p:nvSpPr>
        <p:spPr>
          <a:xfrm>
            <a:off x="1224794" y="1572617"/>
            <a:ext cx="10004900" cy="369332"/>
          </a:xfrm>
          <a:prstGeom prst="rect">
            <a:avLst/>
          </a:prstGeom>
          <a:noFill/>
        </p:spPr>
        <p:txBody>
          <a:bodyPr wrap="square" rtlCol="0">
            <a:spAutoFit/>
          </a:bodyPr>
          <a:lstStyle/>
          <a:p>
            <a:r>
              <a:rPr lang="en-US" dirty="0">
                <a:latin typeface="Abadi" panose="020B0604020104020204" pitchFamily="34" charset="0"/>
              </a:rPr>
              <a:t>Lastly ranking landing outcomes through the ORDER BY clause to showcase counts in a desc.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Nationwide Map of Launch Sites</a:t>
            </a:r>
          </a:p>
        </p:txBody>
      </p:sp>
      <p:pic>
        <p:nvPicPr>
          <p:cNvPr id="6" name="Picture 5">
            <a:extLst>
              <a:ext uri="{FF2B5EF4-FFF2-40B4-BE49-F238E27FC236}">
                <a16:creationId xmlns:a16="http://schemas.microsoft.com/office/drawing/2014/main" id="{5B913127-71A3-626C-E9F4-5F043845E7EF}"/>
              </a:ext>
            </a:extLst>
          </p:cNvPr>
          <p:cNvPicPr>
            <a:picLocks noChangeAspect="1"/>
          </p:cNvPicPr>
          <p:nvPr/>
        </p:nvPicPr>
        <p:blipFill>
          <a:blip r:embed="rId3"/>
          <a:stretch>
            <a:fillRect/>
          </a:stretch>
        </p:blipFill>
        <p:spPr>
          <a:xfrm>
            <a:off x="2346820" y="1549453"/>
            <a:ext cx="7931791" cy="3993581"/>
          </a:xfrm>
          <a:prstGeom prst="rect">
            <a:avLst/>
          </a:prstGeom>
        </p:spPr>
      </p:pic>
      <p:sp>
        <p:nvSpPr>
          <p:cNvPr id="7" name="TextBox 6">
            <a:extLst>
              <a:ext uri="{FF2B5EF4-FFF2-40B4-BE49-F238E27FC236}">
                <a16:creationId xmlns:a16="http://schemas.microsoft.com/office/drawing/2014/main" id="{06839049-506C-3E2F-F9D3-516CFAE0F7C5}"/>
              </a:ext>
            </a:extLst>
          </p:cNvPr>
          <p:cNvSpPr txBox="1"/>
          <p:nvPr/>
        </p:nvSpPr>
        <p:spPr>
          <a:xfrm>
            <a:off x="2931952" y="5901655"/>
            <a:ext cx="6799277" cy="369332"/>
          </a:xfrm>
          <a:prstGeom prst="rect">
            <a:avLst/>
          </a:prstGeom>
          <a:noFill/>
        </p:spPr>
        <p:txBody>
          <a:bodyPr wrap="square" rtlCol="0">
            <a:spAutoFit/>
          </a:bodyPr>
          <a:lstStyle/>
          <a:p>
            <a:r>
              <a:rPr lang="en-US" dirty="0">
                <a:latin typeface="Abadi" panose="020B0604020104020204" pitchFamily="34" charset="0"/>
              </a:rPr>
              <a:t>The major launch sites are located in California and Florida.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 Closer Zoom-In on Launch Site Success Rates</a:t>
            </a:r>
          </a:p>
        </p:txBody>
      </p:sp>
      <p:pic>
        <p:nvPicPr>
          <p:cNvPr id="4" name="Picture 3">
            <a:extLst>
              <a:ext uri="{FF2B5EF4-FFF2-40B4-BE49-F238E27FC236}">
                <a16:creationId xmlns:a16="http://schemas.microsoft.com/office/drawing/2014/main" id="{15F81A9A-485D-12D8-B98D-29B780D19252}"/>
              </a:ext>
            </a:extLst>
          </p:cNvPr>
          <p:cNvPicPr>
            <a:picLocks noChangeAspect="1"/>
          </p:cNvPicPr>
          <p:nvPr/>
        </p:nvPicPr>
        <p:blipFill>
          <a:blip r:embed="rId3"/>
          <a:stretch>
            <a:fillRect/>
          </a:stretch>
        </p:blipFill>
        <p:spPr>
          <a:xfrm>
            <a:off x="675794" y="1454747"/>
            <a:ext cx="5158749" cy="3220069"/>
          </a:xfrm>
          <a:prstGeom prst="rect">
            <a:avLst/>
          </a:prstGeom>
        </p:spPr>
      </p:pic>
      <p:pic>
        <p:nvPicPr>
          <p:cNvPr id="7" name="Picture 6">
            <a:extLst>
              <a:ext uri="{FF2B5EF4-FFF2-40B4-BE49-F238E27FC236}">
                <a16:creationId xmlns:a16="http://schemas.microsoft.com/office/drawing/2014/main" id="{1E19E8E3-DF13-2F09-18C7-946577F77DA5}"/>
              </a:ext>
            </a:extLst>
          </p:cNvPr>
          <p:cNvPicPr>
            <a:picLocks noChangeAspect="1"/>
          </p:cNvPicPr>
          <p:nvPr/>
        </p:nvPicPr>
        <p:blipFill>
          <a:blip r:embed="rId4"/>
          <a:stretch>
            <a:fillRect/>
          </a:stretch>
        </p:blipFill>
        <p:spPr>
          <a:xfrm>
            <a:off x="6837028" y="1454747"/>
            <a:ext cx="4076131" cy="3178219"/>
          </a:xfrm>
          <a:prstGeom prst="rect">
            <a:avLst/>
          </a:prstGeom>
        </p:spPr>
      </p:pic>
      <p:sp>
        <p:nvSpPr>
          <p:cNvPr id="9" name="TextBox 8">
            <a:extLst>
              <a:ext uri="{FF2B5EF4-FFF2-40B4-BE49-F238E27FC236}">
                <a16:creationId xmlns:a16="http://schemas.microsoft.com/office/drawing/2014/main" id="{6BAE7AD2-3351-BB1A-878D-A36AED2CA59C}"/>
              </a:ext>
            </a:extLst>
          </p:cNvPr>
          <p:cNvSpPr txBox="1"/>
          <p:nvPr/>
        </p:nvSpPr>
        <p:spPr>
          <a:xfrm>
            <a:off x="1424031" y="4892032"/>
            <a:ext cx="9171264" cy="923330"/>
          </a:xfrm>
          <a:prstGeom prst="rect">
            <a:avLst/>
          </a:prstGeom>
          <a:noFill/>
        </p:spPr>
        <p:txBody>
          <a:bodyPr wrap="square" rtlCol="0">
            <a:spAutoFit/>
          </a:bodyPr>
          <a:lstStyle/>
          <a:p>
            <a:r>
              <a:rPr lang="en-US" dirty="0">
                <a:latin typeface="Abadi" panose="020B0604020104020204" pitchFamily="34" charset="0"/>
              </a:rPr>
              <a:t>There exist more launch sites present within Florida than California.</a:t>
            </a:r>
          </a:p>
          <a:p>
            <a:endParaRPr lang="en-US" dirty="0">
              <a:latin typeface="Abadi" panose="020B0604020104020204" pitchFamily="34" charset="0"/>
            </a:endParaRPr>
          </a:p>
          <a:p>
            <a:r>
              <a:rPr lang="en-US" dirty="0">
                <a:latin typeface="Abadi" panose="020B0604020104020204" pitchFamily="34" charset="0"/>
              </a:rPr>
              <a:t>In so, Folium markers were added to showcase the success and failure rates at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Notable Locations and their Distances Computed</a:t>
            </a:r>
          </a:p>
        </p:txBody>
      </p:sp>
      <p:sp>
        <p:nvSpPr>
          <p:cNvPr id="2" name="TextBox 1">
            <a:extLst>
              <a:ext uri="{FF2B5EF4-FFF2-40B4-BE49-F238E27FC236}">
                <a16:creationId xmlns:a16="http://schemas.microsoft.com/office/drawing/2014/main" id="{D7B304FF-9BBB-2DDE-76B5-A1DF03B12C25}"/>
              </a:ext>
            </a:extLst>
          </p:cNvPr>
          <p:cNvSpPr txBox="1"/>
          <p:nvPr/>
        </p:nvSpPr>
        <p:spPr>
          <a:xfrm>
            <a:off x="1581325" y="4892032"/>
            <a:ext cx="9420836" cy="1477328"/>
          </a:xfrm>
          <a:prstGeom prst="rect">
            <a:avLst/>
          </a:prstGeom>
          <a:noFill/>
        </p:spPr>
        <p:txBody>
          <a:bodyPr wrap="square" rtlCol="0">
            <a:spAutoFit/>
          </a:bodyPr>
          <a:lstStyle/>
          <a:p>
            <a:r>
              <a:rPr lang="en-US" dirty="0">
                <a:latin typeface="Abadi" panose="020B0604020104020204" pitchFamily="34" charset="0"/>
              </a:rPr>
              <a:t>This Folium line constructs the distance (straight-line) between landmarks and the launch sites.</a:t>
            </a:r>
          </a:p>
          <a:p>
            <a:endParaRPr lang="en-US" dirty="0">
              <a:latin typeface="Abadi" panose="020B0604020104020204" pitchFamily="34" charset="0"/>
            </a:endParaRPr>
          </a:p>
          <a:p>
            <a:r>
              <a:rPr lang="en-US" dirty="0">
                <a:latin typeface="Abadi" panose="020B0604020104020204" pitchFamily="34" charset="0"/>
              </a:rPr>
              <a:t>A couple keynote examples of this include the image above, where the road is 0.6km away and the coast is 0.9 km afar.</a:t>
            </a:r>
          </a:p>
        </p:txBody>
      </p:sp>
      <p:pic>
        <p:nvPicPr>
          <p:cNvPr id="6" name="Picture 5">
            <a:extLst>
              <a:ext uri="{FF2B5EF4-FFF2-40B4-BE49-F238E27FC236}">
                <a16:creationId xmlns:a16="http://schemas.microsoft.com/office/drawing/2014/main" id="{6F1D7D90-DCA7-0459-B055-7161D295BC8B}"/>
              </a:ext>
            </a:extLst>
          </p:cNvPr>
          <p:cNvPicPr>
            <a:picLocks noChangeAspect="1"/>
          </p:cNvPicPr>
          <p:nvPr/>
        </p:nvPicPr>
        <p:blipFill>
          <a:blip r:embed="rId3"/>
          <a:stretch>
            <a:fillRect/>
          </a:stretch>
        </p:blipFill>
        <p:spPr>
          <a:xfrm>
            <a:off x="2614191" y="1516702"/>
            <a:ext cx="6827240" cy="29974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Success Rates by Launch Site (SpaceX)</a:t>
            </a:r>
          </a:p>
        </p:txBody>
      </p:sp>
      <p:pic>
        <p:nvPicPr>
          <p:cNvPr id="4" name="Picture 3">
            <a:extLst>
              <a:ext uri="{FF2B5EF4-FFF2-40B4-BE49-F238E27FC236}">
                <a16:creationId xmlns:a16="http://schemas.microsoft.com/office/drawing/2014/main" id="{02CD180F-585A-840C-7E56-FFE60518C659}"/>
              </a:ext>
            </a:extLst>
          </p:cNvPr>
          <p:cNvPicPr>
            <a:picLocks noChangeAspect="1"/>
          </p:cNvPicPr>
          <p:nvPr/>
        </p:nvPicPr>
        <p:blipFill>
          <a:blip r:embed="rId3"/>
          <a:stretch>
            <a:fillRect/>
          </a:stretch>
        </p:blipFill>
        <p:spPr>
          <a:xfrm>
            <a:off x="2976158" y="1456953"/>
            <a:ext cx="5982737" cy="3647748"/>
          </a:xfrm>
          <a:prstGeom prst="rect">
            <a:avLst/>
          </a:prstGeom>
        </p:spPr>
      </p:pic>
      <p:sp>
        <p:nvSpPr>
          <p:cNvPr id="9" name="TextBox 8">
            <a:extLst>
              <a:ext uri="{FF2B5EF4-FFF2-40B4-BE49-F238E27FC236}">
                <a16:creationId xmlns:a16="http://schemas.microsoft.com/office/drawing/2014/main" id="{715CE9CF-D96F-64D9-D6CB-BA3212D01FC2}"/>
              </a:ext>
            </a:extLst>
          </p:cNvPr>
          <p:cNvSpPr txBox="1"/>
          <p:nvPr/>
        </p:nvSpPr>
        <p:spPr>
          <a:xfrm>
            <a:off x="1581325" y="5194036"/>
            <a:ext cx="9420836" cy="923330"/>
          </a:xfrm>
          <a:prstGeom prst="rect">
            <a:avLst/>
          </a:prstGeom>
          <a:noFill/>
        </p:spPr>
        <p:txBody>
          <a:bodyPr wrap="square" rtlCol="0">
            <a:spAutoFit/>
          </a:bodyPr>
          <a:lstStyle/>
          <a:p>
            <a:r>
              <a:rPr lang="en-US" dirty="0">
                <a:latin typeface="Abadi" panose="020B0604020104020204" pitchFamily="34" charset="0"/>
              </a:rPr>
              <a:t>KSC LC-39 had the highest percentage of successful launches amongst all the other sites.</a:t>
            </a:r>
          </a:p>
          <a:p>
            <a:endParaRPr lang="en-US" dirty="0">
              <a:latin typeface="Abadi" panose="020B0604020104020204" pitchFamily="34" charset="0"/>
            </a:endParaRPr>
          </a:p>
          <a:p>
            <a:r>
              <a:rPr lang="en-US" dirty="0">
                <a:latin typeface="Abadi" panose="020B0604020104020204" pitchFamily="34" charset="0"/>
              </a:rPr>
              <a:t>CCAFS SLC-40 had the least successful, at nearly a quarter of the percentage of KSC LC-39.</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graphicFrame>
        <p:nvGraphicFramePr>
          <p:cNvPr id="23" name="Content Placeholder 2">
            <a:extLst>
              <a:ext uri="{FF2B5EF4-FFF2-40B4-BE49-F238E27FC236}">
                <a16:creationId xmlns:a16="http://schemas.microsoft.com/office/drawing/2014/main" id="{51C7654E-6A1F-65E6-D8F1-515A1B13FEBA}"/>
              </a:ext>
            </a:extLst>
          </p:cNvPr>
          <p:cNvGraphicFramePr/>
          <p:nvPr/>
        </p:nvGraphicFramePr>
        <p:xfrm>
          <a:off x="958696" y="1749104"/>
          <a:ext cx="10499275" cy="4400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006139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Success v. Failure Rates for site KSC LC-39A</a:t>
            </a:r>
          </a:p>
        </p:txBody>
      </p:sp>
      <p:pic>
        <p:nvPicPr>
          <p:cNvPr id="4" name="Picture 3">
            <a:extLst>
              <a:ext uri="{FF2B5EF4-FFF2-40B4-BE49-F238E27FC236}">
                <a16:creationId xmlns:a16="http://schemas.microsoft.com/office/drawing/2014/main" id="{D57D41DA-147E-BD69-B9D5-809036C06843}"/>
              </a:ext>
            </a:extLst>
          </p:cNvPr>
          <p:cNvPicPr>
            <a:picLocks noChangeAspect="1"/>
          </p:cNvPicPr>
          <p:nvPr/>
        </p:nvPicPr>
        <p:blipFill>
          <a:blip r:embed="rId3"/>
          <a:stretch>
            <a:fillRect/>
          </a:stretch>
        </p:blipFill>
        <p:spPr>
          <a:xfrm>
            <a:off x="2768367" y="1472422"/>
            <a:ext cx="6212969" cy="3833613"/>
          </a:xfrm>
          <a:prstGeom prst="rect">
            <a:avLst/>
          </a:prstGeom>
        </p:spPr>
      </p:pic>
      <p:sp>
        <p:nvSpPr>
          <p:cNvPr id="6" name="TextBox 5">
            <a:extLst>
              <a:ext uri="{FF2B5EF4-FFF2-40B4-BE49-F238E27FC236}">
                <a16:creationId xmlns:a16="http://schemas.microsoft.com/office/drawing/2014/main" id="{FF9A5E62-089B-C6A7-5952-2E151844575C}"/>
              </a:ext>
            </a:extLst>
          </p:cNvPr>
          <p:cNvSpPr txBox="1"/>
          <p:nvPr/>
        </p:nvSpPr>
        <p:spPr>
          <a:xfrm>
            <a:off x="1581325" y="5396020"/>
            <a:ext cx="9420836" cy="923330"/>
          </a:xfrm>
          <a:prstGeom prst="rect">
            <a:avLst/>
          </a:prstGeom>
          <a:noFill/>
        </p:spPr>
        <p:txBody>
          <a:bodyPr wrap="square" rtlCol="0">
            <a:spAutoFit/>
          </a:bodyPr>
          <a:lstStyle/>
          <a:p>
            <a:r>
              <a:rPr lang="en-US" dirty="0">
                <a:latin typeface="Abadi" panose="020B0604020104020204" pitchFamily="34" charset="0"/>
              </a:rPr>
              <a:t>This graph serves as an illustration of the most successful launch site’s success v. failure rate.</a:t>
            </a:r>
          </a:p>
          <a:p>
            <a:endParaRPr lang="en-US" dirty="0">
              <a:latin typeface="Abadi" panose="020B0604020104020204" pitchFamily="34" charset="0"/>
            </a:endParaRPr>
          </a:p>
          <a:p>
            <a:r>
              <a:rPr lang="en-US" dirty="0">
                <a:latin typeface="Abadi" panose="020B0604020104020204" pitchFamily="34" charset="0"/>
              </a:rPr>
              <a:t>KSC LC-39 had a 3-1 ratio of success to failure, indicating a very strong domain for launches.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Success Rate Scatterplot for All Sites</a:t>
            </a:r>
          </a:p>
        </p:txBody>
      </p:sp>
      <p:sp>
        <p:nvSpPr>
          <p:cNvPr id="8" name="TextBox 7">
            <a:extLst>
              <a:ext uri="{FF2B5EF4-FFF2-40B4-BE49-F238E27FC236}">
                <a16:creationId xmlns:a16="http://schemas.microsoft.com/office/drawing/2014/main" id="{DB213EEC-2FD5-7B8C-FDE8-018ABF2EA3AA}"/>
              </a:ext>
            </a:extLst>
          </p:cNvPr>
          <p:cNvSpPr txBox="1"/>
          <p:nvPr/>
        </p:nvSpPr>
        <p:spPr>
          <a:xfrm>
            <a:off x="1707160" y="5240823"/>
            <a:ext cx="9420836" cy="1477328"/>
          </a:xfrm>
          <a:prstGeom prst="rect">
            <a:avLst/>
          </a:prstGeom>
          <a:noFill/>
        </p:spPr>
        <p:txBody>
          <a:bodyPr wrap="square" rtlCol="0">
            <a:spAutoFit/>
          </a:bodyPr>
          <a:lstStyle/>
          <a:p>
            <a:r>
              <a:rPr lang="en-US" dirty="0">
                <a:latin typeface="Abadi" panose="020B0604020104020204" pitchFamily="34" charset="0"/>
              </a:rPr>
              <a:t>The FT and B4 boosters performed the best across all major versions and had the highest success rates </a:t>
            </a:r>
            <a:r>
              <a:rPr lang="en-US" dirty="0" err="1">
                <a:latin typeface="Abadi" panose="020B0604020104020204" pitchFamily="34" charset="0"/>
              </a:rPr>
              <a:t>evdent</a:t>
            </a:r>
            <a:r>
              <a:rPr lang="en-US" dirty="0">
                <a:latin typeface="Abadi" panose="020B0604020104020204" pitchFamily="34" charset="0"/>
              </a:rPr>
              <a:t> by the collection of 1s situated at the top of the binary chart.</a:t>
            </a:r>
          </a:p>
          <a:p>
            <a:endParaRPr lang="en-US" dirty="0">
              <a:latin typeface="Abadi" panose="020B0604020104020204" pitchFamily="34" charset="0"/>
            </a:endParaRPr>
          </a:p>
          <a:p>
            <a:r>
              <a:rPr lang="en-US" dirty="0">
                <a:latin typeface="Abadi" panose="020B0604020104020204" pitchFamily="34" charset="0"/>
              </a:rPr>
              <a:t>Having the bounds set for payload masses between 3,000 - 5,000 kg, it can be seen that v1.1 performs under par.</a:t>
            </a:r>
          </a:p>
        </p:txBody>
      </p:sp>
      <p:pic>
        <p:nvPicPr>
          <p:cNvPr id="10" name="Picture 9">
            <a:extLst>
              <a:ext uri="{FF2B5EF4-FFF2-40B4-BE49-F238E27FC236}">
                <a16:creationId xmlns:a16="http://schemas.microsoft.com/office/drawing/2014/main" id="{7B1F508F-019B-DBDF-048F-C062F94D14D4}"/>
              </a:ext>
            </a:extLst>
          </p:cNvPr>
          <p:cNvPicPr>
            <a:picLocks noChangeAspect="1"/>
          </p:cNvPicPr>
          <p:nvPr/>
        </p:nvPicPr>
        <p:blipFill>
          <a:blip r:embed="rId3"/>
          <a:stretch>
            <a:fillRect/>
          </a:stretch>
        </p:blipFill>
        <p:spPr>
          <a:xfrm>
            <a:off x="2836339" y="1451498"/>
            <a:ext cx="6910808" cy="369095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00EF339-071F-1F77-ADE0-9123E11EC177}"/>
              </a:ext>
            </a:extLst>
          </p:cNvPr>
          <p:cNvPicPr>
            <a:picLocks noChangeAspect="1"/>
          </p:cNvPicPr>
          <p:nvPr/>
        </p:nvPicPr>
        <p:blipFill>
          <a:blip r:embed="rId3"/>
          <a:stretch>
            <a:fillRect/>
          </a:stretch>
        </p:blipFill>
        <p:spPr>
          <a:xfrm>
            <a:off x="1723938" y="1472269"/>
            <a:ext cx="8618290" cy="3331405"/>
          </a:xfrm>
          <a:prstGeom prst="rect">
            <a:avLst/>
          </a:prstGeom>
        </p:spPr>
      </p:pic>
      <p:sp>
        <p:nvSpPr>
          <p:cNvPr id="6" name="TextBox 5">
            <a:extLst>
              <a:ext uri="{FF2B5EF4-FFF2-40B4-BE49-F238E27FC236}">
                <a16:creationId xmlns:a16="http://schemas.microsoft.com/office/drawing/2014/main" id="{3EA32427-B850-D4BE-67FC-C0C3D81796BA}"/>
              </a:ext>
            </a:extLst>
          </p:cNvPr>
          <p:cNvSpPr txBox="1"/>
          <p:nvPr/>
        </p:nvSpPr>
        <p:spPr>
          <a:xfrm>
            <a:off x="1535185" y="5064654"/>
            <a:ext cx="9420836" cy="1477328"/>
          </a:xfrm>
          <a:prstGeom prst="rect">
            <a:avLst/>
          </a:prstGeom>
          <a:noFill/>
        </p:spPr>
        <p:txBody>
          <a:bodyPr wrap="square" rtlCol="0">
            <a:spAutoFit/>
          </a:bodyPr>
          <a:lstStyle/>
          <a:p>
            <a:r>
              <a:rPr lang="en-US" dirty="0">
                <a:latin typeface="Abadi" panose="020B0604020104020204" pitchFamily="34" charset="0"/>
              </a:rPr>
              <a:t>The </a:t>
            </a:r>
            <a:r>
              <a:rPr lang="en-US" dirty="0" err="1">
                <a:latin typeface="Abadi" panose="020B0604020104020204" pitchFamily="34" charset="0"/>
              </a:rPr>
              <a:t>DecisionTreeClassifier</a:t>
            </a:r>
            <a:r>
              <a:rPr lang="en-US" dirty="0">
                <a:latin typeface="Abadi" panose="020B0604020104020204" pitchFamily="34" charset="0"/>
              </a:rPr>
              <a:t> had the highest predictive accuracy as is compared with all the other algorithms, and is the only one closest to performing at nearly 90% accuracy.</a:t>
            </a:r>
          </a:p>
          <a:p>
            <a:endParaRPr lang="en-US" dirty="0">
              <a:latin typeface="Abadi" panose="020B0604020104020204" pitchFamily="34" charset="0"/>
            </a:endParaRPr>
          </a:p>
          <a:p>
            <a:r>
              <a:rPr lang="en-US" dirty="0">
                <a:latin typeface="Abadi" panose="020B0604020104020204" pitchFamily="34" charset="0"/>
              </a:rPr>
              <a:t>The other algorithms follow in accuracy order of </a:t>
            </a:r>
            <a:r>
              <a:rPr lang="en-US" dirty="0" err="1">
                <a:latin typeface="Abadi" panose="020B0604020104020204" pitchFamily="34" charset="0"/>
              </a:rPr>
              <a:t>KNeighborsClassifier</a:t>
            </a:r>
            <a:r>
              <a:rPr lang="en-US" dirty="0">
                <a:latin typeface="Abadi" panose="020B0604020104020204" pitchFamily="34" charset="0"/>
              </a:rPr>
              <a:t>, SVC, and </a:t>
            </a:r>
            <a:r>
              <a:rPr lang="en-US" dirty="0" err="1">
                <a:latin typeface="Abadi" panose="020B0604020104020204" pitchFamily="34" charset="0"/>
              </a:rPr>
              <a:t>LogisticRegression</a:t>
            </a:r>
            <a:r>
              <a:rPr lang="en-US" dirty="0">
                <a:latin typeface="Abadi" panose="020B0604020104020204" pitchFamily="34" charset="0"/>
              </a:rPr>
              <a:t> in last.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7711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image represents the Confusion Matrix for the </a:t>
            </a:r>
            <a:r>
              <a:rPr lang="en-US" sz="2200" dirty="0" err="1">
                <a:solidFill>
                  <a:schemeClr val="accent3">
                    <a:lumMod val="25000"/>
                  </a:schemeClr>
                </a:solidFill>
                <a:latin typeface="Abadi" panose="020B0604020104020204" pitchFamily="34" charset="0"/>
              </a:rPr>
              <a:t>DecisionTreeClassifier</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Overall it can be seen that 15/18 predictions were true, though false positives are evidently an issue here, skewing perception of the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E037487-F0A1-75AF-9C38-B7A7B697A2EF}"/>
              </a:ext>
            </a:extLst>
          </p:cNvPr>
          <p:cNvPicPr>
            <a:picLocks noChangeAspect="1"/>
          </p:cNvPicPr>
          <p:nvPr/>
        </p:nvPicPr>
        <p:blipFill>
          <a:blip r:embed="rId3"/>
          <a:stretch>
            <a:fillRect/>
          </a:stretch>
        </p:blipFill>
        <p:spPr>
          <a:xfrm>
            <a:off x="6384217" y="1675251"/>
            <a:ext cx="4661110" cy="41467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02368" y="1877492"/>
            <a:ext cx="4030132" cy="32153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bg1"/>
                </a:solidFill>
                <a:latin typeface="+mj-lt"/>
                <a:ea typeface="+mj-ea"/>
                <a:cs typeface="+mj-cs"/>
              </a:rPr>
              <a:t>Conclusions</a:t>
            </a:r>
          </a:p>
        </p:txBody>
      </p:sp>
      <p:grpSp>
        <p:nvGrpSpPr>
          <p:cNvPr id="22" name="Group 21">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3" name="Freeform: Shape 2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6"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Oval 29">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26A6E3D6-6DC3-D35C-2DA5-78FA5E91EC72}"/>
              </a:ext>
            </a:extLst>
          </p:cNvPr>
          <p:cNvSpPr txBox="1"/>
          <p:nvPr/>
        </p:nvSpPr>
        <p:spPr>
          <a:xfrm>
            <a:off x="6234868" y="1130846"/>
            <a:ext cx="5217173" cy="4351338"/>
          </a:xfrm>
          <a:prstGeom prst="rect">
            <a:avLst/>
          </a:prstGeom>
        </p:spPr>
        <p:txBody>
          <a:bodyPr vert="horz" lIns="91440" tIns="45720" rIns="91440" bIns="45720" rtlCol="0">
            <a:normAutofit/>
          </a:bodyPr>
          <a:lstStyle/>
          <a:p>
            <a:pPr marL="342900" indent="-228600">
              <a:lnSpc>
                <a:spcPct val="90000"/>
              </a:lnSpc>
              <a:spcBef>
                <a:spcPts val="1400"/>
              </a:spcBef>
              <a:buFont typeface="Arial" panose="020B0604020202020204" pitchFamily="34" charset="0"/>
              <a:buChar char="•"/>
            </a:pPr>
            <a:r>
              <a:rPr lang="en-US" sz="1700">
                <a:solidFill>
                  <a:schemeClr val="bg1"/>
                </a:solidFill>
              </a:rPr>
              <a:t>Summary of all results</a:t>
            </a:r>
          </a:p>
          <a:p>
            <a:pPr marL="742950" lvl="1" indent="-228600">
              <a:lnSpc>
                <a:spcPct val="90000"/>
              </a:lnSpc>
              <a:spcBef>
                <a:spcPts val="1400"/>
              </a:spcBef>
              <a:buFont typeface="Arial" panose="020B0604020202020204" pitchFamily="34" charset="0"/>
              <a:buChar char="•"/>
            </a:pPr>
            <a:r>
              <a:rPr lang="en-US" sz="1700" i="1">
                <a:solidFill>
                  <a:schemeClr val="bg1"/>
                </a:solidFill>
              </a:rPr>
              <a:t>Success Rate Over Time:</a:t>
            </a:r>
            <a:r>
              <a:rPr lang="en-US" sz="1700">
                <a:solidFill>
                  <a:schemeClr val="bg1"/>
                </a:solidFill>
              </a:rPr>
              <a:t> Significant Improvement over Defined Periods</a:t>
            </a:r>
          </a:p>
          <a:p>
            <a:pPr marL="742950" lvl="1" indent="-228600">
              <a:lnSpc>
                <a:spcPct val="90000"/>
              </a:lnSpc>
              <a:spcBef>
                <a:spcPts val="1400"/>
              </a:spcBef>
              <a:buFont typeface="Arial" panose="020B0604020202020204" pitchFamily="34" charset="0"/>
              <a:buChar char="•"/>
            </a:pPr>
            <a:r>
              <a:rPr lang="en-US" sz="1700" i="1">
                <a:solidFill>
                  <a:schemeClr val="bg1"/>
                </a:solidFill>
              </a:rPr>
              <a:t>Success Rate by Launch Site: </a:t>
            </a:r>
            <a:r>
              <a:rPr lang="en-US" sz="1700">
                <a:solidFill>
                  <a:schemeClr val="bg1"/>
                </a:solidFill>
              </a:rPr>
              <a:t>The highest success rate of all launch sites was </a:t>
            </a:r>
            <a:r>
              <a:rPr lang="en-US" sz="1700" b="1">
                <a:solidFill>
                  <a:schemeClr val="bg1"/>
                </a:solidFill>
              </a:rPr>
              <a:t>KSC LC-39A</a:t>
            </a:r>
            <a:r>
              <a:rPr lang="en-US" sz="1700">
                <a:solidFill>
                  <a:schemeClr val="bg1"/>
                </a:solidFill>
              </a:rPr>
              <a:t>.</a:t>
            </a:r>
          </a:p>
          <a:p>
            <a:pPr marL="742950" lvl="1" indent="-228600">
              <a:lnSpc>
                <a:spcPct val="90000"/>
              </a:lnSpc>
              <a:spcBef>
                <a:spcPts val="1400"/>
              </a:spcBef>
              <a:buFont typeface="Arial" panose="020B0604020202020204" pitchFamily="34" charset="0"/>
              <a:buChar char="•"/>
            </a:pPr>
            <a:r>
              <a:rPr lang="en-US" sz="1700" i="1">
                <a:solidFill>
                  <a:schemeClr val="bg1"/>
                </a:solidFill>
              </a:rPr>
              <a:t>Success Rate by Orbit:</a:t>
            </a:r>
            <a:r>
              <a:rPr lang="en-US" sz="1700">
                <a:solidFill>
                  <a:schemeClr val="bg1"/>
                </a:solidFill>
              </a:rPr>
              <a:t> The highest success rates observed were amongst </a:t>
            </a:r>
            <a:r>
              <a:rPr lang="en-US" sz="1700" b="1">
                <a:solidFill>
                  <a:schemeClr val="bg1"/>
                </a:solidFill>
              </a:rPr>
              <a:t>ES-L1, SSO, HEO, &amp; GEO</a:t>
            </a:r>
            <a:r>
              <a:rPr lang="en-US" sz="1700">
                <a:solidFill>
                  <a:schemeClr val="bg1"/>
                </a:solidFill>
              </a:rPr>
              <a:t>.</a:t>
            </a:r>
          </a:p>
          <a:p>
            <a:pPr marL="742950" lvl="1" indent="-228600">
              <a:lnSpc>
                <a:spcPct val="90000"/>
              </a:lnSpc>
              <a:spcBef>
                <a:spcPts val="1400"/>
              </a:spcBef>
              <a:buFont typeface="Arial" panose="020B0604020202020204" pitchFamily="34" charset="0"/>
              <a:buChar char="•"/>
            </a:pPr>
            <a:r>
              <a:rPr lang="en-US" sz="1700" i="1">
                <a:solidFill>
                  <a:schemeClr val="bg1"/>
                </a:solidFill>
              </a:rPr>
              <a:t>Predictive Algorithms: </a:t>
            </a:r>
            <a:r>
              <a:rPr lang="en-US" sz="1700">
                <a:solidFill>
                  <a:schemeClr val="bg1"/>
                </a:solidFill>
              </a:rPr>
              <a:t>The </a:t>
            </a:r>
            <a:r>
              <a:rPr lang="en-US" sz="1700" b="1">
                <a:solidFill>
                  <a:schemeClr val="bg1"/>
                </a:solidFill>
              </a:rPr>
              <a:t>DecisionTreeClassifier</a:t>
            </a:r>
            <a:r>
              <a:rPr lang="en-US" sz="1700">
                <a:solidFill>
                  <a:schemeClr val="bg1"/>
                </a:solidFill>
              </a:rPr>
              <a:t> was most accuracte in the prediction of landing outcomes.</a:t>
            </a:r>
          </a:p>
          <a:p>
            <a:pPr marL="742950" lvl="1" indent="-228600">
              <a:lnSpc>
                <a:spcPct val="90000"/>
              </a:lnSpc>
              <a:spcBef>
                <a:spcPts val="1400"/>
              </a:spcBef>
              <a:buFont typeface="Arial" panose="020B0604020202020204" pitchFamily="34" charset="0"/>
              <a:buChar char="•"/>
            </a:pPr>
            <a:r>
              <a:rPr lang="en-US" sz="1700" i="1">
                <a:solidFill>
                  <a:schemeClr val="bg1"/>
                </a:solidFill>
              </a:rPr>
              <a:t>Payload Analysis: </a:t>
            </a:r>
            <a:r>
              <a:rPr lang="en-US" sz="1700">
                <a:solidFill>
                  <a:schemeClr val="bg1"/>
                </a:solidFill>
              </a:rPr>
              <a:t>It is seen that heavier payloads have higher failure rates, though success of which improves over time.</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45</a:t>
            </a:fld>
            <a:endParaRPr lang="en-US" sz="1200">
              <a:solidFill>
                <a:schemeClr val="bg1"/>
              </a:solidFill>
              <a:latin typeface="+mn-lt"/>
            </a:endParaRPr>
          </a:p>
        </p:txBody>
      </p:sp>
      <p:grpSp>
        <p:nvGrpSpPr>
          <p:cNvPr id="34"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5" name="Freeform: Shape 34">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78958"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Collection was constructed through SpaceX API endpoints and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via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Performed ETL of SpaceX data, respectively tuning appropriate records &amp; dropping nulls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bg2">
                    <a:lumMod val="50000"/>
                  </a:schemeClr>
                </a:solidFill>
                <a:latin typeface="Abadi"/>
              </a:rPr>
              <a:t>Illustrative analysis presented through Pie, Scatter, Bar, and other charts</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evaluating classification models utilizing Ensemble Tree Methods and Regression Analyses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82358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HTTP Requests pivoting with SpaceX API Endpoints, to extract the respective raw data</a:t>
            </a:r>
          </a:p>
          <a:p>
            <a:pPr lvl="1">
              <a:lnSpc>
                <a:spcPct val="100000"/>
              </a:lnSpc>
              <a:spcBef>
                <a:spcPts val="1400"/>
              </a:spcBef>
            </a:pPr>
            <a:r>
              <a:rPr lang="en-US" sz="1800" dirty="0">
                <a:solidFill>
                  <a:schemeClr val="accent3">
                    <a:lumMod val="25000"/>
                  </a:schemeClr>
                </a:solidFill>
                <a:latin typeface="Abadi" panose="020B0604020104020204" pitchFamily="34" charset="0"/>
              </a:rPr>
              <a:t>Utilized tabular data from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applications on the Wikipedia.org site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975404DD-C87E-5E69-0E29-C9F7918F9829}"/>
              </a:ext>
            </a:extLst>
          </p:cNvPr>
          <p:cNvSpPr txBox="1"/>
          <p:nvPr/>
        </p:nvSpPr>
        <p:spPr>
          <a:xfrm>
            <a:off x="461394" y="4207079"/>
            <a:ext cx="2806118" cy="923330"/>
          </a:xfrm>
          <a:prstGeom prst="rect">
            <a:avLst/>
          </a:prstGeom>
          <a:solidFill>
            <a:schemeClr val="accent5">
              <a:lumMod val="75000"/>
            </a:schemeClr>
          </a:solidFill>
        </p:spPr>
        <p:txBody>
          <a:bodyPr wrap="square" rtlCol="0">
            <a:spAutoFit/>
          </a:bodyPr>
          <a:lstStyle/>
          <a:p>
            <a:pPr algn="ctr"/>
            <a:r>
              <a:rPr lang="en-US" dirty="0" err="1">
                <a:solidFill>
                  <a:schemeClr val="bg1"/>
                </a:solidFill>
              </a:rPr>
              <a:t>Webscraping</a:t>
            </a:r>
            <a:r>
              <a:rPr lang="en-US" dirty="0">
                <a:solidFill>
                  <a:schemeClr val="bg1"/>
                </a:solidFill>
              </a:rPr>
              <a:t> </a:t>
            </a:r>
          </a:p>
          <a:p>
            <a:pPr algn="ctr"/>
            <a:r>
              <a:rPr lang="en-US" dirty="0">
                <a:solidFill>
                  <a:schemeClr val="bg1"/>
                </a:solidFill>
              </a:rPr>
              <a:t>Wikipedia </a:t>
            </a:r>
          </a:p>
          <a:p>
            <a:pPr algn="ctr"/>
            <a:r>
              <a:rPr lang="en-US" dirty="0">
                <a:solidFill>
                  <a:schemeClr val="bg1"/>
                </a:solidFill>
              </a:rPr>
              <a:t>Data</a:t>
            </a:r>
          </a:p>
        </p:txBody>
      </p:sp>
      <p:cxnSp>
        <p:nvCxnSpPr>
          <p:cNvPr id="4" name="Straight Arrow Connector 3">
            <a:extLst>
              <a:ext uri="{FF2B5EF4-FFF2-40B4-BE49-F238E27FC236}">
                <a16:creationId xmlns:a16="http://schemas.microsoft.com/office/drawing/2014/main" id="{A6D16CE6-55CE-58D8-33E1-FDF8FDC95F2C}"/>
              </a:ext>
            </a:extLst>
          </p:cNvPr>
          <p:cNvCxnSpPr>
            <a:cxnSpLocks/>
          </p:cNvCxnSpPr>
          <p:nvPr/>
        </p:nvCxnSpPr>
        <p:spPr>
          <a:xfrm>
            <a:off x="3267512" y="4639112"/>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890FA4-C4FC-F4C4-77B0-F46878E67080}"/>
              </a:ext>
            </a:extLst>
          </p:cNvPr>
          <p:cNvSpPr txBox="1"/>
          <p:nvPr/>
        </p:nvSpPr>
        <p:spPr>
          <a:xfrm>
            <a:off x="4681057" y="4177447"/>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ETL Processes</a:t>
            </a:r>
          </a:p>
          <a:p>
            <a:pPr algn="ctr"/>
            <a:r>
              <a:rPr lang="en-US" dirty="0">
                <a:solidFill>
                  <a:schemeClr val="bg1"/>
                </a:solidFill>
              </a:rPr>
              <a:t>(Extract, Transform, Load) + </a:t>
            </a:r>
          </a:p>
          <a:p>
            <a:pPr algn="ctr"/>
            <a:r>
              <a:rPr lang="en-US" dirty="0">
                <a:solidFill>
                  <a:schemeClr val="bg1"/>
                </a:solidFill>
              </a:rPr>
              <a:t>Populate Pandas </a:t>
            </a:r>
            <a:r>
              <a:rPr lang="en-US" dirty="0" err="1">
                <a:solidFill>
                  <a:schemeClr val="bg1"/>
                </a:solidFill>
              </a:rPr>
              <a:t>DataFrame</a:t>
            </a:r>
            <a:endParaRPr lang="en-US" dirty="0">
              <a:solidFill>
                <a:schemeClr val="bg1"/>
              </a:solidFill>
            </a:endParaRPr>
          </a:p>
        </p:txBody>
      </p:sp>
      <p:cxnSp>
        <p:nvCxnSpPr>
          <p:cNvPr id="9" name="Straight Arrow Connector 8">
            <a:extLst>
              <a:ext uri="{FF2B5EF4-FFF2-40B4-BE49-F238E27FC236}">
                <a16:creationId xmlns:a16="http://schemas.microsoft.com/office/drawing/2014/main" id="{ED64E9E8-44CF-D65E-0533-524F1D15A824}"/>
              </a:ext>
            </a:extLst>
          </p:cNvPr>
          <p:cNvCxnSpPr>
            <a:cxnSpLocks/>
          </p:cNvCxnSpPr>
          <p:nvPr/>
        </p:nvCxnSpPr>
        <p:spPr>
          <a:xfrm>
            <a:off x="7487175" y="4609480"/>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434EA63-713C-A37F-36B4-E9DEFA814634}"/>
              </a:ext>
            </a:extLst>
          </p:cNvPr>
          <p:cNvSpPr txBox="1"/>
          <p:nvPr/>
        </p:nvSpPr>
        <p:spPr>
          <a:xfrm>
            <a:off x="8900720" y="4177447"/>
            <a:ext cx="2806118" cy="923330"/>
          </a:xfrm>
          <a:prstGeom prst="rect">
            <a:avLst/>
          </a:prstGeom>
          <a:solidFill>
            <a:schemeClr val="accent5">
              <a:lumMod val="75000"/>
            </a:schemeClr>
          </a:solidFill>
        </p:spPr>
        <p:txBody>
          <a:bodyPr wrap="square" rtlCol="0">
            <a:spAutoFit/>
          </a:bodyPr>
          <a:lstStyle/>
          <a:p>
            <a:pPr algn="ctr"/>
            <a:r>
              <a:rPr lang="en-US" i="1" dirty="0">
                <a:solidFill>
                  <a:schemeClr val="bg1"/>
                </a:solidFill>
              </a:rPr>
              <a:t>OPTIONAL</a:t>
            </a:r>
          </a:p>
          <a:p>
            <a:pPr algn="ctr"/>
            <a:r>
              <a:rPr lang="en-US" dirty="0">
                <a:solidFill>
                  <a:schemeClr val="bg1"/>
                </a:solidFill>
              </a:rPr>
              <a:t>Export Cleaned Data </a:t>
            </a:r>
          </a:p>
          <a:p>
            <a:pPr algn="ctr"/>
            <a:r>
              <a:rPr lang="en-US" dirty="0">
                <a:solidFill>
                  <a:schemeClr val="bg1"/>
                </a:solidFill>
              </a:rPr>
              <a:t>to .csv file format</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TextBox 9">
            <a:extLst>
              <a:ext uri="{FF2B5EF4-FFF2-40B4-BE49-F238E27FC236}">
                <a16:creationId xmlns:a16="http://schemas.microsoft.com/office/drawing/2014/main" id="{2157E701-5EF0-5E6A-4EBC-88C6C29D3FF7}"/>
              </a:ext>
            </a:extLst>
          </p:cNvPr>
          <p:cNvSpPr txBox="1"/>
          <p:nvPr/>
        </p:nvSpPr>
        <p:spPr>
          <a:xfrm>
            <a:off x="1744910" y="2059066"/>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Initiate Connection w/HTML Requests to SpaceX API</a:t>
            </a:r>
          </a:p>
        </p:txBody>
      </p:sp>
      <p:cxnSp>
        <p:nvCxnSpPr>
          <p:cNvPr id="11" name="Straight Arrow Connector 10">
            <a:extLst>
              <a:ext uri="{FF2B5EF4-FFF2-40B4-BE49-F238E27FC236}">
                <a16:creationId xmlns:a16="http://schemas.microsoft.com/office/drawing/2014/main" id="{4244E700-7C25-91FF-14C1-C2E9F0A59838}"/>
              </a:ext>
            </a:extLst>
          </p:cNvPr>
          <p:cNvCxnSpPr>
            <a:cxnSpLocks/>
          </p:cNvCxnSpPr>
          <p:nvPr/>
        </p:nvCxnSpPr>
        <p:spPr>
          <a:xfrm>
            <a:off x="4551028" y="2491099"/>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CC16784-690B-8C24-EC6F-18F5A4B4C66B}"/>
              </a:ext>
            </a:extLst>
          </p:cNvPr>
          <p:cNvSpPr txBox="1"/>
          <p:nvPr/>
        </p:nvSpPr>
        <p:spPr>
          <a:xfrm>
            <a:off x="5964573" y="2029434"/>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ETL Processes</a:t>
            </a:r>
          </a:p>
          <a:p>
            <a:pPr algn="ctr"/>
            <a:r>
              <a:rPr lang="en-US" dirty="0">
                <a:solidFill>
                  <a:schemeClr val="bg1"/>
                </a:solidFill>
              </a:rPr>
              <a:t>Pre-loading JSON file’s data into Pandas </a:t>
            </a:r>
            <a:r>
              <a:rPr lang="en-US" dirty="0" err="1">
                <a:solidFill>
                  <a:schemeClr val="bg1"/>
                </a:solidFill>
              </a:rPr>
              <a:t>DataFrame</a:t>
            </a:r>
            <a:endParaRPr lang="en-US" dirty="0">
              <a:solidFill>
                <a:schemeClr val="bg1"/>
              </a:solidFill>
            </a:endParaRPr>
          </a:p>
        </p:txBody>
      </p:sp>
      <p:cxnSp>
        <p:nvCxnSpPr>
          <p:cNvPr id="13" name="Straight Arrow Connector 12">
            <a:extLst>
              <a:ext uri="{FF2B5EF4-FFF2-40B4-BE49-F238E27FC236}">
                <a16:creationId xmlns:a16="http://schemas.microsoft.com/office/drawing/2014/main" id="{5405CCF9-2381-3384-D99B-2832A9F21E79}"/>
              </a:ext>
            </a:extLst>
          </p:cNvPr>
          <p:cNvCxnSpPr>
            <a:cxnSpLocks/>
          </p:cNvCxnSpPr>
          <p:nvPr/>
        </p:nvCxnSpPr>
        <p:spPr>
          <a:xfrm>
            <a:off x="6400802" y="4584152"/>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F134DA-FAB9-1FDE-B026-D716B94A5E1C}"/>
              </a:ext>
            </a:extLst>
          </p:cNvPr>
          <p:cNvSpPr txBox="1"/>
          <p:nvPr/>
        </p:nvSpPr>
        <p:spPr>
          <a:xfrm>
            <a:off x="3594684" y="4160508"/>
            <a:ext cx="2806118" cy="923330"/>
          </a:xfrm>
          <a:prstGeom prst="rect">
            <a:avLst/>
          </a:prstGeom>
          <a:solidFill>
            <a:schemeClr val="accent5">
              <a:lumMod val="75000"/>
            </a:schemeClr>
          </a:solidFill>
        </p:spPr>
        <p:txBody>
          <a:bodyPr wrap="square" rtlCol="0">
            <a:spAutoFit/>
          </a:bodyPr>
          <a:lstStyle/>
          <a:p>
            <a:pPr algn="ctr"/>
            <a:r>
              <a:rPr lang="en-US" i="1" dirty="0">
                <a:solidFill>
                  <a:schemeClr val="bg1"/>
                </a:solidFill>
              </a:rPr>
              <a:t>Data Cleaning and Handling</a:t>
            </a:r>
          </a:p>
          <a:p>
            <a:pPr algn="ctr"/>
            <a:r>
              <a:rPr lang="en-US" dirty="0">
                <a:solidFill>
                  <a:schemeClr val="bg1"/>
                </a:solidFill>
              </a:rPr>
              <a:t>Dropping empty columns and ensuring validity</a:t>
            </a:r>
          </a:p>
        </p:txBody>
      </p:sp>
      <p:cxnSp>
        <p:nvCxnSpPr>
          <p:cNvPr id="15" name="Straight Arrow Connector 14">
            <a:extLst>
              <a:ext uri="{FF2B5EF4-FFF2-40B4-BE49-F238E27FC236}">
                <a16:creationId xmlns:a16="http://schemas.microsoft.com/office/drawing/2014/main" id="{7D724D98-7DF3-6803-E4BA-5336E126B096}"/>
              </a:ext>
            </a:extLst>
          </p:cNvPr>
          <p:cNvCxnSpPr>
            <a:cxnSpLocks/>
          </p:cNvCxnSpPr>
          <p:nvPr/>
        </p:nvCxnSpPr>
        <p:spPr>
          <a:xfrm flipH="1">
            <a:off x="5071145" y="2952764"/>
            <a:ext cx="1661020" cy="120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56BFB8-D72B-04B4-8D87-74034A63CFD7}"/>
              </a:ext>
            </a:extLst>
          </p:cNvPr>
          <p:cNvSpPr txBox="1"/>
          <p:nvPr/>
        </p:nvSpPr>
        <p:spPr>
          <a:xfrm>
            <a:off x="7814347" y="4122487"/>
            <a:ext cx="2806118" cy="923330"/>
          </a:xfrm>
          <a:prstGeom prst="rect">
            <a:avLst/>
          </a:prstGeom>
          <a:solidFill>
            <a:schemeClr val="accent5">
              <a:lumMod val="75000"/>
            </a:schemeClr>
          </a:solidFill>
        </p:spPr>
        <p:txBody>
          <a:bodyPr wrap="square" rtlCol="0">
            <a:spAutoFit/>
          </a:bodyPr>
          <a:lstStyle/>
          <a:p>
            <a:pPr algn="ctr"/>
            <a:r>
              <a:rPr lang="en-US" i="1" dirty="0">
                <a:solidFill>
                  <a:schemeClr val="bg1"/>
                </a:solidFill>
              </a:rPr>
              <a:t>OPTIONAL</a:t>
            </a:r>
          </a:p>
          <a:p>
            <a:pPr algn="ctr"/>
            <a:r>
              <a:rPr lang="en-US" dirty="0">
                <a:solidFill>
                  <a:schemeClr val="bg1"/>
                </a:solidFill>
              </a:rPr>
              <a:t>Export respective cleaned data to .csv file format</a:t>
            </a:r>
          </a:p>
        </p:txBody>
      </p:sp>
      <p:sp>
        <p:nvSpPr>
          <p:cNvPr id="19" name="TextBox 18">
            <a:extLst>
              <a:ext uri="{FF2B5EF4-FFF2-40B4-BE49-F238E27FC236}">
                <a16:creationId xmlns:a16="http://schemas.microsoft.com/office/drawing/2014/main" id="{7A98A1E6-8D06-5333-F4A3-F5C1D4A217AD}"/>
              </a:ext>
            </a:extLst>
          </p:cNvPr>
          <p:cNvSpPr txBox="1"/>
          <p:nvPr/>
        </p:nvSpPr>
        <p:spPr>
          <a:xfrm>
            <a:off x="322977" y="6025628"/>
            <a:ext cx="1287709" cy="369332"/>
          </a:xfrm>
          <a:prstGeom prst="rect">
            <a:avLst/>
          </a:prstGeom>
          <a:solidFill>
            <a:schemeClr val="accent5">
              <a:lumMod val="20000"/>
              <a:lumOff val="80000"/>
            </a:schemeClr>
          </a:solidFill>
        </p:spPr>
        <p:txBody>
          <a:bodyPr wrap="square" rtlCol="0">
            <a:spAutoFit/>
          </a:bodyPr>
          <a:lstStyle/>
          <a:p>
            <a:r>
              <a:rPr lang="en-US" b="1" i="1" dirty="0">
                <a:hlinkClick r:id="rId3"/>
              </a:rPr>
              <a:t>GitHub Link</a:t>
            </a:r>
            <a:endParaRPr lang="en-US" b="1" i="1"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D42B612D-9FF5-B3B5-0F14-1A864C74E928}"/>
              </a:ext>
            </a:extLst>
          </p:cNvPr>
          <p:cNvSpPr txBox="1"/>
          <p:nvPr/>
        </p:nvSpPr>
        <p:spPr>
          <a:xfrm>
            <a:off x="1744910" y="2059066"/>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Initiate Connection w/ HTML Requests + Construct</a:t>
            </a:r>
          </a:p>
          <a:p>
            <a:pPr algn="ctr"/>
            <a:r>
              <a:rPr lang="en-US" dirty="0" err="1">
                <a:solidFill>
                  <a:schemeClr val="bg1"/>
                </a:solidFill>
              </a:rPr>
              <a:t>BeautifulSoup</a:t>
            </a:r>
            <a:r>
              <a:rPr lang="en-US" dirty="0">
                <a:solidFill>
                  <a:schemeClr val="bg1"/>
                </a:solidFill>
              </a:rPr>
              <a:t> Object</a:t>
            </a:r>
          </a:p>
        </p:txBody>
      </p:sp>
      <p:cxnSp>
        <p:nvCxnSpPr>
          <p:cNvPr id="7" name="Straight Arrow Connector 6">
            <a:extLst>
              <a:ext uri="{FF2B5EF4-FFF2-40B4-BE49-F238E27FC236}">
                <a16:creationId xmlns:a16="http://schemas.microsoft.com/office/drawing/2014/main" id="{F0149474-1D00-3968-71D4-28001A2D5711}"/>
              </a:ext>
            </a:extLst>
          </p:cNvPr>
          <p:cNvCxnSpPr>
            <a:cxnSpLocks/>
          </p:cNvCxnSpPr>
          <p:nvPr/>
        </p:nvCxnSpPr>
        <p:spPr>
          <a:xfrm>
            <a:off x="4551028" y="2491099"/>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9F9FE85-F561-5EDA-4F19-375553D31BE0}"/>
              </a:ext>
            </a:extLst>
          </p:cNvPr>
          <p:cNvSpPr txBox="1"/>
          <p:nvPr/>
        </p:nvSpPr>
        <p:spPr>
          <a:xfrm>
            <a:off x="5964573" y="2029434"/>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Determine Matching Tables + Identify Columns for Extraction</a:t>
            </a:r>
          </a:p>
        </p:txBody>
      </p:sp>
      <p:cxnSp>
        <p:nvCxnSpPr>
          <p:cNvPr id="9" name="Straight Arrow Connector 8">
            <a:extLst>
              <a:ext uri="{FF2B5EF4-FFF2-40B4-BE49-F238E27FC236}">
                <a16:creationId xmlns:a16="http://schemas.microsoft.com/office/drawing/2014/main" id="{7E6CF27E-75B1-40C1-C6AD-2A9BB29CD6F0}"/>
              </a:ext>
            </a:extLst>
          </p:cNvPr>
          <p:cNvCxnSpPr>
            <a:cxnSpLocks/>
          </p:cNvCxnSpPr>
          <p:nvPr/>
        </p:nvCxnSpPr>
        <p:spPr>
          <a:xfrm>
            <a:off x="6400802" y="4584152"/>
            <a:ext cx="14135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A26F62-74A0-A985-B509-69FB00680E04}"/>
              </a:ext>
            </a:extLst>
          </p:cNvPr>
          <p:cNvSpPr txBox="1"/>
          <p:nvPr/>
        </p:nvSpPr>
        <p:spPr>
          <a:xfrm>
            <a:off x="3594684" y="4160508"/>
            <a:ext cx="2806118" cy="923330"/>
          </a:xfrm>
          <a:prstGeom prst="rect">
            <a:avLst/>
          </a:prstGeom>
          <a:solidFill>
            <a:schemeClr val="accent5">
              <a:lumMod val="75000"/>
            </a:schemeClr>
          </a:solidFill>
        </p:spPr>
        <p:txBody>
          <a:bodyPr wrap="square" rtlCol="0">
            <a:spAutoFit/>
          </a:bodyPr>
          <a:lstStyle/>
          <a:p>
            <a:pPr algn="ctr"/>
            <a:r>
              <a:rPr lang="en-US" dirty="0">
                <a:solidFill>
                  <a:schemeClr val="bg1"/>
                </a:solidFill>
              </a:rPr>
              <a:t>Append Existing Data and Convert End Result to Pandas </a:t>
            </a:r>
            <a:r>
              <a:rPr lang="en-US" dirty="0" err="1">
                <a:solidFill>
                  <a:schemeClr val="bg1"/>
                </a:solidFill>
              </a:rPr>
              <a:t>DataFrame</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26FCB6E8-13D8-6B79-DAE9-39DDD7811B95}"/>
              </a:ext>
            </a:extLst>
          </p:cNvPr>
          <p:cNvCxnSpPr>
            <a:cxnSpLocks/>
          </p:cNvCxnSpPr>
          <p:nvPr/>
        </p:nvCxnSpPr>
        <p:spPr>
          <a:xfrm flipH="1">
            <a:off x="5071145" y="2952764"/>
            <a:ext cx="1661020" cy="120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272425-1599-C0FA-FCA6-1E3F00930F1A}"/>
              </a:ext>
            </a:extLst>
          </p:cNvPr>
          <p:cNvSpPr txBox="1"/>
          <p:nvPr/>
        </p:nvSpPr>
        <p:spPr>
          <a:xfrm>
            <a:off x="7814347" y="4122487"/>
            <a:ext cx="2806118" cy="923330"/>
          </a:xfrm>
          <a:prstGeom prst="rect">
            <a:avLst/>
          </a:prstGeom>
          <a:solidFill>
            <a:schemeClr val="accent5">
              <a:lumMod val="75000"/>
            </a:schemeClr>
          </a:solidFill>
        </p:spPr>
        <p:txBody>
          <a:bodyPr wrap="square" rtlCol="0">
            <a:spAutoFit/>
          </a:bodyPr>
          <a:lstStyle/>
          <a:p>
            <a:pPr algn="ctr"/>
            <a:r>
              <a:rPr lang="en-US" i="1" dirty="0">
                <a:solidFill>
                  <a:schemeClr val="bg1"/>
                </a:solidFill>
              </a:rPr>
              <a:t>OPTIONAL</a:t>
            </a:r>
          </a:p>
          <a:p>
            <a:pPr algn="ctr"/>
            <a:r>
              <a:rPr lang="en-US" dirty="0">
                <a:solidFill>
                  <a:schemeClr val="bg1"/>
                </a:solidFill>
              </a:rPr>
              <a:t>Export respective cleaned data to .csv file format</a:t>
            </a:r>
          </a:p>
        </p:txBody>
      </p:sp>
      <p:sp>
        <p:nvSpPr>
          <p:cNvPr id="14" name="TextBox 13">
            <a:extLst>
              <a:ext uri="{FF2B5EF4-FFF2-40B4-BE49-F238E27FC236}">
                <a16:creationId xmlns:a16="http://schemas.microsoft.com/office/drawing/2014/main" id="{2FDC5E9B-525B-E1FD-13F4-2C3A04815970}"/>
              </a:ext>
            </a:extLst>
          </p:cNvPr>
          <p:cNvSpPr txBox="1"/>
          <p:nvPr/>
        </p:nvSpPr>
        <p:spPr>
          <a:xfrm>
            <a:off x="322977" y="6025628"/>
            <a:ext cx="1287709" cy="369332"/>
          </a:xfrm>
          <a:prstGeom prst="rect">
            <a:avLst/>
          </a:prstGeom>
          <a:solidFill>
            <a:schemeClr val="accent5">
              <a:lumMod val="20000"/>
              <a:lumOff val="80000"/>
            </a:schemeClr>
          </a:solidFill>
        </p:spPr>
        <p:txBody>
          <a:bodyPr wrap="square" rtlCol="0">
            <a:spAutoFit/>
          </a:bodyPr>
          <a:lstStyle/>
          <a:p>
            <a:r>
              <a:rPr lang="en-US" b="1" i="1" dirty="0">
                <a:hlinkClick r:id="rId3"/>
              </a:rPr>
              <a:t>GitHub Link</a:t>
            </a:r>
            <a:endParaRPr lang="en-US" b="1" i="1"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429</TotalTime>
  <Words>2061</Words>
  <Application>Microsoft Office PowerPoint</Application>
  <PresentationFormat>Widescreen</PresentationFormat>
  <Paragraphs>272</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Hargobind Gill</cp:lastModifiedBy>
  <cp:revision>299</cp:revision>
  <dcterms:created xsi:type="dcterms:W3CDTF">2021-04-29T18:58:34Z</dcterms:created>
  <dcterms:modified xsi:type="dcterms:W3CDTF">2024-07-21T00:43:22Z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